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309" r:id="rId2"/>
    <p:sldId id="311" r:id="rId3"/>
    <p:sldId id="312" r:id="rId4"/>
    <p:sldId id="317" r:id="rId5"/>
    <p:sldId id="318" r:id="rId6"/>
    <p:sldId id="313" r:id="rId7"/>
    <p:sldId id="315" r:id="rId8"/>
    <p:sldId id="314" r:id="rId9"/>
    <p:sldId id="256" r:id="rId10"/>
    <p:sldId id="306" r:id="rId11"/>
    <p:sldId id="307" r:id="rId12"/>
    <p:sldId id="305" r:id="rId13"/>
    <p:sldId id="308" r:id="rId14"/>
    <p:sldId id="304" r:id="rId15"/>
    <p:sldId id="289" r:id="rId1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1pPr>
    <a:lvl2pPr marL="4572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2pPr>
    <a:lvl3pPr marL="9144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3pPr>
    <a:lvl4pPr marL="13716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4pPr>
    <a:lvl5pPr marL="1828800" algn="l" rtl="0" eaLnBrk="0" fontAlgn="base" hangingPunct="0">
      <a:spcBef>
        <a:spcPct val="0"/>
      </a:spcBef>
      <a:spcAft>
        <a:spcPct val="0"/>
      </a:spcAft>
      <a:defRPr sz="2400" kern="1200">
        <a:solidFill>
          <a:schemeClr val="tx1"/>
        </a:solidFill>
        <a:latin typeface="Times New Roman" pitchFamily="-105" charset="0"/>
        <a:ea typeface="ＭＳ Ｐゴシック" pitchFamily="-105" charset="-128"/>
        <a:cs typeface="+mn-cs"/>
      </a:defRPr>
    </a:lvl5pPr>
    <a:lvl6pPr marL="2286000" algn="l" defTabSz="914400" rtl="0" eaLnBrk="1" latinLnBrk="0" hangingPunct="1">
      <a:defRPr sz="2400" kern="1200">
        <a:solidFill>
          <a:schemeClr val="tx1"/>
        </a:solidFill>
        <a:latin typeface="Times New Roman" pitchFamily="-105" charset="0"/>
        <a:ea typeface="ＭＳ Ｐゴシック" pitchFamily="-105" charset="-128"/>
        <a:cs typeface="+mn-cs"/>
      </a:defRPr>
    </a:lvl6pPr>
    <a:lvl7pPr marL="2743200" algn="l" defTabSz="914400" rtl="0" eaLnBrk="1" latinLnBrk="0" hangingPunct="1">
      <a:defRPr sz="2400" kern="1200">
        <a:solidFill>
          <a:schemeClr val="tx1"/>
        </a:solidFill>
        <a:latin typeface="Times New Roman" pitchFamily="-105" charset="0"/>
        <a:ea typeface="ＭＳ Ｐゴシック" pitchFamily="-105" charset="-128"/>
        <a:cs typeface="+mn-cs"/>
      </a:defRPr>
    </a:lvl7pPr>
    <a:lvl8pPr marL="3200400" algn="l" defTabSz="914400" rtl="0" eaLnBrk="1" latinLnBrk="0" hangingPunct="1">
      <a:defRPr sz="2400" kern="1200">
        <a:solidFill>
          <a:schemeClr val="tx1"/>
        </a:solidFill>
        <a:latin typeface="Times New Roman" pitchFamily="-105" charset="0"/>
        <a:ea typeface="ＭＳ Ｐゴシック" pitchFamily="-105" charset="-128"/>
        <a:cs typeface="+mn-cs"/>
      </a:defRPr>
    </a:lvl8pPr>
    <a:lvl9pPr marL="3657600" algn="l" defTabSz="914400" rtl="0" eaLnBrk="1" latinLnBrk="0" hangingPunct="1">
      <a:defRPr sz="2400" kern="1200">
        <a:solidFill>
          <a:schemeClr val="tx1"/>
        </a:solidFill>
        <a:latin typeface="Times New Roman" pitchFamily="-105" charset="0"/>
        <a:ea typeface="ＭＳ Ｐゴシック" pitchFamily="-105"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CC3300"/>
    <a:srgbClr val="669900"/>
    <a:srgbClr val="FF0066"/>
    <a:srgbClr val="0033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278" y="-516"/>
      </p:cViewPr>
      <p:guideLst>
        <p:guide orient="horz" pos="2160"/>
        <p:guide pos="288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6BBCA37-D289-4EFB-965D-AFA9100A0251}" type="slidenum">
              <a: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FC3AED2-A5AB-4C7E-9591-E804906FC2B9}" type="slidenum">
              <a: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6DD835C-B8C3-4695-BACA-7C88ED63DACC}" type="slidenum">
              <a: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0040390-8F1B-498B-A877-9D384AEAEE6C}" type="slidenum">
              <a: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18FD06B-C54A-4B4C-80A6-761A29991A1C}" type="slidenum">
              <a: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5A09DA09-5664-4E48-B369-772CFC626BA2}" type="slidenum">
              <a: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fld id="{DAEE12A1-4E01-45FF-A71C-18CBCBAF28B3}" type="slidenum">
              <a: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CA7180F4-1B77-41E5-AABD-F3DF75D46833}" type="slidenum">
              <a: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fld id="{24FB1AFC-3D80-41F7-A49F-989126EB5228}" type="slidenum">
              <a: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77A20A26-3399-4D28-A82C-6CB5C06B2B92}" type="slidenum">
              <a: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fld id="{9080BE5B-2F30-47B2-8B9F-BC8533208DB1}" type="slidenum">
              <a: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noProof="1"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noProof="1">
                <a:latin typeface="Times New Roman" charset="0"/>
                <a:ea typeface="+mn-ea"/>
              </a:defRPr>
            </a:lvl1pPr>
          </a:lstStyle>
          <a:p>
            <a:pPr>
              <a:defRPr/>
            </a:pPr>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noProof="1">
                <a:latin typeface="Times New Roman" charset="0"/>
                <a:ea typeface="+mn-ea"/>
              </a:defRPr>
            </a:lvl1pPr>
          </a:lstStyle>
          <a:p>
            <a:pPr>
              <a:defRPr/>
            </a:pPr>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noProof="1"/>
            </a:lvl1pPr>
          </a:lstStyle>
          <a:p>
            <a:fld id="{4C37F84F-CF6A-4796-BC65-10303370AE94}" type="slidenum">
              <a: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Times New Roman" charset="0"/>
          <a:ea typeface="ＭＳ Ｐゴシック" pitchFamily="-105" charset="-128"/>
          <a:cs typeface="ＭＳ Ｐゴシック" pitchFamily="-105" charset="-128"/>
        </a:defRPr>
      </a:lvl5pPr>
      <a:lvl6pPr marL="457200" algn="ctr" rtl="0" eaLnBrk="0" fontAlgn="base" hangingPunct="0">
        <a:spcBef>
          <a:spcPct val="0"/>
        </a:spcBef>
        <a:spcAft>
          <a:spcPct val="0"/>
        </a:spcAft>
        <a:defRPr sz="4400">
          <a:solidFill>
            <a:schemeClr val="tx2"/>
          </a:solidFill>
          <a:latin typeface="Times New Roman" charset="0"/>
        </a:defRPr>
      </a:lvl6pPr>
      <a:lvl7pPr marL="914400" algn="ctr" rtl="0" eaLnBrk="0" fontAlgn="base" hangingPunct="0">
        <a:spcBef>
          <a:spcPct val="0"/>
        </a:spcBef>
        <a:spcAft>
          <a:spcPct val="0"/>
        </a:spcAft>
        <a:defRPr sz="4400">
          <a:solidFill>
            <a:schemeClr val="tx2"/>
          </a:solidFill>
          <a:latin typeface="Times New Roman" charset="0"/>
        </a:defRPr>
      </a:lvl7pPr>
      <a:lvl8pPr marL="1371600" algn="ctr" rtl="0" eaLnBrk="0" fontAlgn="base" hangingPunct="0">
        <a:spcBef>
          <a:spcPct val="0"/>
        </a:spcBef>
        <a:spcAft>
          <a:spcPct val="0"/>
        </a:spcAft>
        <a:defRPr sz="4400">
          <a:solidFill>
            <a:schemeClr val="tx2"/>
          </a:solidFill>
          <a:latin typeface="Times New Roman" charset="0"/>
        </a:defRPr>
      </a:lvl8pPr>
      <a:lvl9pPr marL="1828800" algn="ctr" rtl="0" eaLnBrk="0" fontAlgn="base" hangingPunct="0">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Primero</a:t>
            </a:r>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mj-ea"/>
                <a:cs typeface="+mj-cs"/>
              </a:rPr>
              <a:t>!</a:t>
            </a:r>
          </a:p>
        </p:txBody>
      </p:sp>
      <p:sp>
        <p:nvSpPr>
          <p:cNvPr id="3" name="Content Placeholder 2"/>
          <p:cNvSpPr>
            <a:spLocks noGrp="1"/>
          </p:cNvSpPr>
          <p:nvPr>
            <p:ph idx="1"/>
          </p:nvPr>
        </p:nvSpPr>
        <p:spPr>
          <a:xfrm>
            <a:off x="0" y="1828800"/>
            <a:ext cx="9144000" cy="1143000"/>
          </a:xfrm>
        </p:spPr>
        <p:txBody>
          <a:bodyPr/>
          <a:lstStyle/>
          <a:p>
            <a:pPr>
              <a:defRPr/>
            </a:pPr>
            <a:r>
              <a:rPr lang="en-US" dirty="0" err="1" smtClean="0">
                <a:ea typeface="+mn-ea"/>
                <a:cs typeface="+mn-cs"/>
              </a:rPr>
              <a:t>Vamos</a:t>
            </a:r>
            <a:r>
              <a:rPr lang="en-US" dirty="0" smtClean="0">
                <a:ea typeface="+mn-ea"/>
                <a:cs typeface="+mn-cs"/>
              </a:rPr>
              <a:t> a </a:t>
            </a:r>
            <a:r>
              <a:rPr lang="en-US" dirty="0" err="1" smtClean="0">
                <a:ea typeface="+mn-ea"/>
                <a:cs typeface="+mn-cs"/>
              </a:rPr>
              <a:t>repasar</a:t>
            </a:r>
            <a:r>
              <a:rPr lang="en-US" dirty="0" smtClean="0">
                <a:ea typeface="+mn-ea"/>
                <a:cs typeface="+mn-cs"/>
              </a:rPr>
              <a:t> los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pronombres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 de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complementos</a:t>
            </a:r>
            <a:r>
              <a:rPr lang="en-US"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 </a:t>
            </a:r>
            <a:r>
              <a:rPr lang="en-US"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directos</a:t>
            </a:r>
            <a:r>
              <a:rPr lang="en-US" dirty="0" smtClean="0">
                <a:ea typeface="+mn-ea"/>
                <a:cs typeface="+mn-cs"/>
              </a:rPr>
              <a:t>:  </a:t>
            </a:r>
          </a:p>
          <a:p>
            <a:pPr marL="514350" indent="-514350">
              <a:buFontTx/>
              <a:buAutoNum type="arabicPeriod"/>
              <a:defRPr/>
            </a:pPr>
            <a:endParaRPr lang="en-US" dirty="0" smtClean="0">
              <a:ea typeface="+mn-ea"/>
              <a:cs typeface="+mn-cs"/>
            </a:endParaRPr>
          </a:p>
          <a:p>
            <a:pPr>
              <a:defRPr/>
            </a:pPr>
            <a:endParaRPr lang="en-US" dirty="0" smtClean="0">
              <a:ea typeface="+mn-ea"/>
              <a:cs typeface="+mn-cs"/>
            </a:endParaRPr>
          </a:p>
        </p:txBody>
      </p:sp>
      <p:pic>
        <p:nvPicPr>
          <p:cNvPr id="13316" name="Picture 3"/>
          <p:cNvPicPr>
            <a:picLocks noChangeAspect="1"/>
          </p:cNvPicPr>
          <p:nvPr/>
        </p:nvPicPr>
        <p:blipFill>
          <a:blip r:embed="rId2"/>
          <a:srcRect/>
          <a:stretch>
            <a:fillRect/>
          </a:stretch>
        </p:blipFill>
        <p:spPr bwMode="auto">
          <a:xfrm>
            <a:off x="3352800" y="3810000"/>
            <a:ext cx="2133600" cy="2663825"/>
          </a:xfrm>
          <a:prstGeom prst="rect">
            <a:avLst/>
          </a:prstGeom>
          <a:noFill/>
          <a:ln w="9525">
            <a:noFill/>
            <a:miter lim="800000"/>
            <a:headEnd/>
            <a:tailEnd/>
          </a:ln>
        </p:spPr>
      </p:pic>
      <p:sp>
        <p:nvSpPr>
          <p:cNvPr id="5" name="TextBox 4"/>
          <p:cNvSpPr txBox="1">
            <a:spLocks noChangeArrowheads="1"/>
          </p:cNvSpPr>
          <p:nvPr/>
        </p:nvSpPr>
        <p:spPr bwMode="auto">
          <a:xfrm>
            <a:off x="685800" y="3276600"/>
            <a:ext cx="8458200" cy="830263"/>
          </a:xfrm>
          <a:prstGeom prst="rect">
            <a:avLst/>
          </a:prstGeom>
          <a:noFill/>
          <a:ln w="9525">
            <a:noFill/>
            <a:miter lim="800000"/>
            <a:headEnd/>
            <a:tailEnd/>
          </a:ln>
        </p:spPr>
        <p:txBody>
          <a:bodyPr>
            <a:spAutoFit/>
          </a:bodyPr>
          <a:lstStyle/>
          <a:p>
            <a:r>
              <a:rPr lang="en-US"/>
              <a:t>Complementos directos: Contestan la pregunta de ¿quién o qué?</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509" name="Text Box 21"/>
          <p:cNvSpPr txBox="1">
            <a:spLocks noChangeArrowheads="1"/>
          </p:cNvSpPr>
          <p:nvPr/>
        </p:nvSpPr>
        <p:spPr bwMode="auto">
          <a:xfrm>
            <a:off x="623888" y="4938713"/>
            <a:ext cx="8001000" cy="822325"/>
          </a:xfrm>
          <a:prstGeom prst="rect">
            <a:avLst/>
          </a:prstGeom>
          <a:noFill/>
          <a:ln w="9525">
            <a:noFill/>
            <a:miter lim="800000"/>
            <a:headEnd/>
            <a:tailEnd/>
          </a:ln>
        </p:spPr>
        <p:txBody>
          <a:bodyPr lIns="0" tIns="0" rIns="0" bIns="0">
            <a:spAutoFit/>
          </a:bodyPr>
          <a:lstStyle/>
          <a:p>
            <a:pPr>
              <a:spcBef>
                <a:spcPct val="50000"/>
              </a:spcBef>
            </a:pPr>
            <a:r>
              <a:rPr lang="en-US" sz="2700"/>
              <a:t>As with all object pronouns, double object pronouns are placed before a conjugated verb,</a:t>
            </a:r>
          </a:p>
        </p:txBody>
      </p:sp>
      <p:sp>
        <p:nvSpPr>
          <p:cNvPr id="63513" name="Text Box 25"/>
          <p:cNvSpPr txBox="1">
            <a:spLocks noChangeArrowheads="1"/>
          </p:cNvSpPr>
          <p:nvPr/>
        </p:nvSpPr>
        <p:spPr bwMode="auto">
          <a:xfrm>
            <a:off x="609600" y="5349875"/>
            <a:ext cx="8229600" cy="822325"/>
          </a:xfrm>
          <a:prstGeom prst="rect">
            <a:avLst/>
          </a:prstGeom>
          <a:noFill/>
          <a:ln w="9525">
            <a:noFill/>
            <a:miter lim="800000"/>
            <a:headEnd/>
            <a:tailEnd/>
          </a:ln>
        </p:spPr>
        <p:txBody>
          <a:bodyPr lIns="0" tIns="0" rIns="0" bIns="0">
            <a:spAutoFit/>
          </a:bodyPr>
          <a:lstStyle/>
          <a:p>
            <a:pPr indent="4572000">
              <a:spcBef>
                <a:spcPct val="50000"/>
              </a:spcBef>
            </a:pPr>
            <a:r>
              <a:rPr lang="en-US" sz="2700"/>
              <a:t>and the indirect object pronoun (IOP)</a:t>
            </a:r>
          </a:p>
        </p:txBody>
      </p:sp>
      <p:sp>
        <p:nvSpPr>
          <p:cNvPr id="63504" name="Text Box 16"/>
          <p:cNvSpPr txBox="1">
            <a:spLocks noChangeArrowheads="1"/>
          </p:cNvSpPr>
          <p:nvPr/>
        </p:nvSpPr>
        <p:spPr bwMode="auto">
          <a:xfrm>
            <a:off x="787400" y="381000"/>
            <a:ext cx="7670800" cy="1644650"/>
          </a:xfrm>
          <a:prstGeom prst="rect">
            <a:avLst/>
          </a:prstGeom>
          <a:noFill/>
          <a:ln w="9525">
            <a:noFill/>
            <a:miter lim="800000"/>
            <a:headEnd/>
            <a:tailEnd/>
          </a:ln>
        </p:spPr>
        <p:txBody>
          <a:bodyPr lIns="0" tIns="0" rIns="0" bIns="0">
            <a:spAutoFit/>
          </a:bodyPr>
          <a:lstStyle/>
          <a:p>
            <a:pPr>
              <a:spcBef>
                <a:spcPct val="50000"/>
              </a:spcBef>
            </a:pPr>
            <a:r>
              <a:rPr lang="en-US" sz="2700"/>
              <a:t>Spanish direct and indirect object pronouns may be used together in the same sentence just as in English.  As with most all pronoun use, the objective is to reduce the length, complexity, or redundancy of the language.</a:t>
            </a:r>
          </a:p>
        </p:txBody>
      </p:sp>
      <p:sp>
        <p:nvSpPr>
          <p:cNvPr id="63505" name="Text Box 17"/>
          <p:cNvSpPr txBox="1">
            <a:spLocks noChangeArrowheads="1"/>
          </p:cNvSpPr>
          <p:nvPr/>
        </p:nvSpPr>
        <p:spPr bwMode="auto">
          <a:xfrm>
            <a:off x="1524000" y="2209800"/>
            <a:ext cx="5943600" cy="487363"/>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Julián, ¿</a:t>
            </a:r>
            <a:r>
              <a:rPr lang="en-US" sz="3200" b="1" i="1">
                <a:latin typeface="Comic Sans MS" pitchFamily="-105" charset="0"/>
              </a:rPr>
              <a:t>me</a:t>
            </a:r>
            <a:r>
              <a:rPr lang="en-US" sz="3200">
                <a:latin typeface="Comic Sans MS" pitchFamily="-105" charset="0"/>
              </a:rPr>
              <a:t> traes </a:t>
            </a:r>
            <a:r>
              <a:rPr lang="en-US" sz="3200" b="1" i="1">
                <a:latin typeface="Comic Sans MS" pitchFamily="-105" charset="0"/>
              </a:rPr>
              <a:t>la película</a:t>
            </a:r>
            <a:r>
              <a:rPr lang="en-US" sz="3200">
                <a:latin typeface="Comic Sans MS" pitchFamily="-105" charset="0"/>
              </a:rPr>
              <a:t>?</a:t>
            </a:r>
          </a:p>
        </p:txBody>
      </p:sp>
      <p:sp>
        <p:nvSpPr>
          <p:cNvPr id="63506" name="Text Box 18"/>
          <p:cNvSpPr txBox="1">
            <a:spLocks noChangeArrowheads="1"/>
          </p:cNvSpPr>
          <p:nvPr/>
        </p:nvSpPr>
        <p:spPr bwMode="auto">
          <a:xfrm>
            <a:off x="1981200" y="2743200"/>
            <a:ext cx="6324600" cy="487363"/>
          </a:xfrm>
          <a:prstGeom prst="rect">
            <a:avLst/>
          </a:prstGeom>
          <a:noFill/>
          <a:ln w="9525">
            <a:noFill/>
            <a:miter lim="800000"/>
            <a:headEnd/>
            <a:tailEnd/>
          </a:ln>
        </p:spPr>
        <p:txBody>
          <a:bodyPr lIns="0" tIns="0" rIns="0" bIns="0">
            <a:spAutoFit/>
          </a:bodyPr>
          <a:lstStyle/>
          <a:p>
            <a:pPr>
              <a:spcBef>
                <a:spcPct val="50000"/>
              </a:spcBef>
            </a:pPr>
            <a:r>
              <a:rPr lang="en-US" sz="3200"/>
              <a:t>Julián, will you bring me the movie?</a:t>
            </a:r>
          </a:p>
        </p:txBody>
      </p:sp>
      <p:sp>
        <p:nvSpPr>
          <p:cNvPr id="63507" name="Text Box 19"/>
          <p:cNvSpPr txBox="1">
            <a:spLocks noChangeArrowheads="1"/>
          </p:cNvSpPr>
          <p:nvPr/>
        </p:nvSpPr>
        <p:spPr bwMode="auto">
          <a:xfrm>
            <a:off x="1524000" y="3779838"/>
            <a:ext cx="5715000" cy="487362"/>
          </a:xfrm>
          <a:prstGeom prst="rect">
            <a:avLst/>
          </a:prstGeom>
          <a:noFill/>
          <a:ln w="9525">
            <a:noFill/>
            <a:miter lim="800000"/>
            <a:headEnd/>
            <a:tailEnd/>
          </a:ln>
        </p:spPr>
        <p:txBody>
          <a:bodyPr lIns="0" tIns="0" rIns="0" bIns="0">
            <a:spAutoFit/>
          </a:bodyPr>
          <a:lstStyle/>
          <a:p>
            <a:pPr>
              <a:spcBef>
                <a:spcPct val="50000"/>
              </a:spcBef>
            </a:pPr>
            <a:r>
              <a:rPr lang="en-US" sz="3200" b="1" i="1">
                <a:latin typeface="Comic Sans MS" pitchFamily="-105" charset="0"/>
              </a:rPr>
              <a:t>Te la</a:t>
            </a:r>
            <a:r>
              <a:rPr lang="en-US" sz="3200">
                <a:latin typeface="Comic Sans MS" pitchFamily="-105" charset="0"/>
              </a:rPr>
              <a:t> traigo en un momento.</a:t>
            </a:r>
          </a:p>
        </p:txBody>
      </p:sp>
      <p:sp>
        <p:nvSpPr>
          <p:cNvPr id="63508" name="Text Box 20"/>
          <p:cNvSpPr txBox="1">
            <a:spLocks noChangeArrowheads="1"/>
          </p:cNvSpPr>
          <p:nvPr/>
        </p:nvSpPr>
        <p:spPr bwMode="auto">
          <a:xfrm>
            <a:off x="1981200" y="4313238"/>
            <a:ext cx="5410200" cy="487362"/>
          </a:xfrm>
          <a:prstGeom prst="rect">
            <a:avLst/>
          </a:prstGeom>
          <a:noFill/>
          <a:ln w="9525">
            <a:noFill/>
            <a:miter lim="800000"/>
            <a:headEnd/>
            <a:tailEnd/>
          </a:ln>
        </p:spPr>
        <p:txBody>
          <a:bodyPr lIns="0" tIns="0" rIns="0" bIns="0">
            <a:spAutoFit/>
          </a:bodyPr>
          <a:lstStyle/>
          <a:p>
            <a:pPr>
              <a:spcBef>
                <a:spcPct val="50000"/>
              </a:spcBef>
            </a:pPr>
            <a:r>
              <a:rPr lang="en-US" sz="3200"/>
              <a:t>I’ll bring it to you in a moment.</a:t>
            </a:r>
          </a:p>
        </p:txBody>
      </p:sp>
      <p:sp>
        <p:nvSpPr>
          <p:cNvPr id="63510" name="AutoShape 22"/>
          <p:cNvSpPr>
            <a:spLocks/>
          </p:cNvSpPr>
          <p:nvPr/>
        </p:nvSpPr>
        <p:spPr bwMode="auto">
          <a:xfrm>
            <a:off x="461963" y="3141663"/>
            <a:ext cx="714375" cy="420687"/>
          </a:xfrm>
          <a:prstGeom prst="borderCallout1">
            <a:avLst>
              <a:gd name="adj1" fmla="val 27171"/>
              <a:gd name="adj2" fmla="val 110667"/>
              <a:gd name="adj3" fmla="val 153963"/>
              <a:gd name="adj4" fmla="val 177778"/>
            </a:avLst>
          </a:prstGeom>
          <a:solidFill>
            <a:srgbClr val="FFFFFF"/>
          </a:solidFill>
          <a:ln w="9525">
            <a:solidFill>
              <a:schemeClr val="tx1"/>
            </a:solidFill>
            <a:miter lim="800000"/>
            <a:headEnd/>
            <a:tailEnd type="stealth" w="med" len="lg"/>
          </a:ln>
        </p:spPr>
        <p:txBody>
          <a:bodyPr lIns="0" tIns="0" rIns="0" bIns="0" anchor="ctr"/>
          <a:lstStyle/>
          <a:p>
            <a:pPr algn="ctr"/>
            <a:r>
              <a:rPr lang="en-US"/>
              <a:t>IOP</a:t>
            </a:r>
          </a:p>
        </p:txBody>
      </p:sp>
      <p:sp>
        <p:nvSpPr>
          <p:cNvPr id="63511" name="AutoShape 23"/>
          <p:cNvSpPr>
            <a:spLocks/>
          </p:cNvSpPr>
          <p:nvPr/>
        </p:nvSpPr>
        <p:spPr bwMode="auto">
          <a:xfrm>
            <a:off x="3276600" y="3352800"/>
            <a:ext cx="784225" cy="409575"/>
          </a:xfrm>
          <a:prstGeom prst="borderCallout1">
            <a:avLst>
              <a:gd name="adj1" fmla="val 27907"/>
              <a:gd name="adj2" fmla="val -9718"/>
              <a:gd name="adj3" fmla="val 120931"/>
              <a:gd name="adj4" fmla="val -95144"/>
            </a:avLst>
          </a:prstGeom>
          <a:solidFill>
            <a:srgbClr val="FFFFFF"/>
          </a:solidFill>
          <a:ln w="9525">
            <a:solidFill>
              <a:schemeClr val="tx1"/>
            </a:solidFill>
            <a:miter lim="800000"/>
            <a:headEnd/>
            <a:tailEnd type="stealth" w="med" len="lg"/>
          </a:ln>
        </p:spPr>
        <p:txBody>
          <a:bodyPr lIns="0" tIns="0" rIns="0" bIns="0" anchor="ctr"/>
          <a:lstStyle/>
          <a:p>
            <a:pPr algn="ctr"/>
            <a:r>
              <a:rPr lang="en-US"/>
              <a:t>DOP</a:t>
            </a:r>
          </a:p>
        </p:txBody>
      </p:sp>
      <p:sp>
        <p:nvSpPr>
          <p:cNvPr id="63512" name="Text Box 24"/>
          <p:cNvSpPr txBox="1">
            <a:spLocks noChangeArrowheads="1"/>
          </p:cNvSpPr>
          <p:nvPr/>
        </p:nvSpPr>
        <p:spPr bwMode="auto">
          <a:xfrm>
            <a:off x="2714625" y="5761038"/>
            <a:ext cx="5943600" cy="411162"/>
          </a:xfrm>
          <a:prstGeom prst="rect">
            <a:avLst/>
          </a:prstGeom>
          <a:noFill/>
          <a:ln w="9525">
            <a:noFill/>
            <a:miter lim="800000"/>
            <a:headEnd/>
            <a:tailEnd/>
          </a:ln>
        </p:spPr>
        <p:txBody>
          <a:bodyPr lIns="0" tIns="0" rIns="0" bIns="0">
            <a:spAutoFit/>
          </a:bodyPr>
          <a:lstStyle/>
          <a:p>
            <a:pPr>
              <a:spcBef>
                <a:spcPct val="50000"/>
              </a:spcBef>
            </a:pPr>
            <a:r>
              <a:rPr lang="en-US" sz="2700"/>
              <a:t>precedes the direct object pronoun (DOP).</a:t>
            </a:r>
          </a:p>
        </p:txBody>
      </p:sp>
      <p:sp>
        <p:nvSpPr>
          <p:cNvPr id="63514" name="AutoShape 26"/>
          <p:cNvSpPr>
            <a:spLocks/>
          </p:cNvSpPr>
          <p:nvPr/>
        </p:nvSpPr>
        <p:spPr bwMode="auto">
          <a:xfrm rot="-5400000">
            <a:off x="1928813" y="3186113"/>
            <a:ext cx="304800" cy="1143000"/>
          </a:xfrm>
          <a:prstGeom prst="rightBrace">
            <a:avLst>
              <a:gd name="adj1" fmla="val 31250"/>
              <a:gd name="adj2" fmla="val 50000"/>
            </a:avLst>
          </a:prstGeom>
          <a:noFill/>
          <a:ln w="15875">
            <a:solidFill>
              <a:schemeClr val="tx1"/>
            </a:solidFill>
            <a:round/>
            <a:headEnd/>
            <a:tailEnd/>
          </a:ln>
        </p:spPr>
        <p:txBody>
          <a:bodyPr wrap="none" lIns="0" tIns="0" rIns="0" bIns="0" anchor="ctr"/>
          <a:lstStyle/>
          <a:p>
            <a:endParaRPr lang="en-US"/>
          </a:p>
        </p:txBody>
      </p:sp>
      <p:sp>
        <p:nvSpPr>
          <p:cNvPr id="63515" name="Freeform 27"/>
          <p:cNvSpPr>
            <a:spLocks/>
          </p:cNvSpPr>
          <p:nvPr/>
        </p:nvSpPr>
        <p:spPr bwMode="auto">
          <a:xfrm rot="578809">
            <a:off x="2117725" y="3430588"/>
            <a:ext cx="1004888" cy="338137"/>
          </a:xfrm>
          <a:custGeom>
            <a:avLst/>
            <a:gdLst>
              <a:gd name="T0" fmla="*/ 0 w 720"/>
              <a:gd name="T1" fmla="*/ 2147483647 h 464"/>
              <a:gd name="T2" fmla="*/ 2147483647 w 720"/>
              <a:gd name="T3" fmla="*/ 2147483647 h 464"/>
              <a:gd name="T4" fmla="*/ 2147483647 w 720"/>
              <a:gd name="T5" fmla="*/ 2147483647 h 464"/>
              <a:gd name="T6" fmla="*/ 0 60000 65536"/>
              <a:gd name="T7" fmla="*/ 0 60000 65536"/>
              <a:gd name="T8" fmla="*/ 0 60000 65536"/>
              <a:gd name="T9" fmla="*/ 0 w 720"/>
              <a:gd name="T10" fmla="*/ 0 h 464"/>
              <a:gd name="T11" fmla="*/ 720 w 720"/>
              <a:gd name="T12" fmla="*/ 464 h 464"/>
            </a:gdLst>
            <a:ahLst/>
            <a:cxnLst>
              <a:cxn ang="T6">
                <a:pos x="T0" y="T1"/>
              </a:cxn>
              <a:cxn ang="T7">
                <a:pos x="T2" y="T3"/>
              </a:cxn>
              <a:cxn ang="T8">
                <a:pos x="T4" y="T5"/>
              </a:cxn>
            </a:cxnLst>
            <a:rect l="T9" t="T10" r="T11" b="T12"/>
            <a:pathLst>
              <a:path w="720" h="464">
                <a:moveTo>
                  <a:pt x="0" y="272"/>
                </a:moveTo>
                <a:cubicBezTo>
                  <a:pt x="132" y="136"/>
                  <a:pt x="264" y="0"/>
                  <a:pt x="384" y="32"/>
                </a:cubicBezTo>
                <a:cubicBezTo>
                  <a:pt x="504" y="64"/>
                  <a:pt x="664" y="392"/>
                  <a:pt x="720" y="464"/>
                </a:cubicBezTo>
              </a:path>
            </a:pathLst>
          </a:custGeom>
          <a:noFill/>
          <a:ln w="15875">
            <a:solidFill>
              <a:schemeClr val="tx1"/>
            </a:solidFill>
            <a:round/>
            <a:headEnd/>
            <a:tailEnd type="stealth" w="med" len="lg"/>
          </a:ln>
        </p:spPr>
        <p:txBody>
          <a:bodyPr lIns="0" tIns="0" rIns="0" bIns="0"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504"/>
                                        </p:tgtEl>
                                        <p:attrNameLst>
                                          <p:attrName>style.visibility</p:attrName>
                                        </p:attrNameLst>
                                      </p:cBhvr>
                                      <p:to>
                                        <p:strVal val="visible"/>
                                      </p:to>
                                    </p:set>
                                    <p:animEffect transition="in" filter="dissolve">
                                      <p:cBhvr>
                                        <p:cTn id="7" dur="300"/>
                                        <p:tgtEl>
                                          <p:spTgt spid="6350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505"/>
                                        </p:tgtEl>
                                        <p:attrNameLst>
                                          <p:attrName>style.visibility</p:attrName>
                                        </p:attrNameLst>
                                      </p:cBhvr>
                                      <p:to>
                                        <p:strVal val="visible"/>
                                      </p:to>
                                    </p:set>
                                    <p:animEffect transition="in" filter="fade">
                                      <p:cBhvr>
                                        <p:cTn id="12" dur="300"/>
                                        <p:tgtEl>
                                          <p:spTgt spid="6350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3506"/>
                                        </p:tgtEl>
                                        <p:attrNameLst>
                                          <p:attrName>style.visibility</p:attrName>
                                        </p:attrNameLst>
                                      </p:cBhvr>
                                      <p:to>
                                        <p:strVal val="visible"/>
                                      </p:to>
                                    </p:set>
                                    <p:animEffect transition="in" filter="fade">
                                      <p:cBhvr>
                                        <p:cTn id="15" dur="300"/>
                                        <p:tgtEl>
                                          <p:spTgt spid="6350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3507"/>
                                        </p:tgtEl>
                                        <p:attrNameLst>
                                          <p:attrName>style.visibility</p:attrName>
                                        </p:attrNameLst>
                                      </p:cBhvr>
                                      <p:to>
                                        <p:strVal val="visible"/>
                                      </p:to>
                                    </p:set>
                                    <p:animEffect transition="in" filter="fade">
                                      <p:cBhvr>
                                        <p:cTn id="20" dur="300"/>
                                        <p:tgtEl>
                                          <p:spTgt spid="6350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508"/>
                                        </p:tgtEl>
                                        <p:attrNameLst>
                                          <p:attrName>style.visibility</p:attrName>
                                        </p:attrNameLst>
                                      </p:cBhvr>
                                      <p:to>
                                        <p:strVal val="visible"/>
                                      </p:to>
                                    </p:set>
                                    <p:animEffect transition="in" filter="fade">
                                      <p:cBhvr>
                                        <p:cTn id="23" dur="300"/>
                                        <p:tgtEl>
                                          <p:spTgt spid="6350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63509"/>
                                        </p:tgtEl>
                                        <p:attrNameLst>
                                          <p:attrName>style.visibility</p:attrName>
                                        </p:attrNameLst>
                                      </p:cBhvr>
                                      <p:to>
                                        <p:strVal val="visible"/>
                                      </p:to>
                                    </p:set>
                                    <p:animEffect transition="in" filter="dissolve">
                                      <p:cBhvr>
                                        <p:cTn id="28" dur="300"/>
                                        <p:tgtEl>
                                          <p:spTgt spid="6350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63514"/>
                                        </p:tgtEl>
                                        <p:attrNameLst>
                                          <p:attrName>style.visibility</p:attrName>
                                        </p:attrNameLst>
                                      </p:cBhvr>
                                      <p:to>
                                        <p:strVal val="visible"/>
                                      </p:to>
                                    </p:set>
                                    <p:animEffect transition="in" filter="wipe(down)">
                                      <p:cBhvr>
                                        <p:cTn id="33" dur="300"/>
                                        <p:tgtEl>
                                          <p:spTgt spid="63514"/>
                                        </p:tgtEl>
                                      </p:cBhvr>
                                    </p:animEffect>
                                  </p:childTnLst>
                                </p:cTn>
                              </p:par>
                            </p:childTnLst>
                          </p:cTn>
                        </p:par>
                        <p:par>
                          <p:cTn id="34" fill="hold">
                            <p:stCondLst>
                              <p:cond delay="300"/>
                            </p:stCondLst>
                            <p:childTnLst>
                              <p:par>
                                <p:cTn id="35" presetID="22" presetClass="entr" presetSubtype="8" fill="hold" grpId="0" nodeType="afterEffect">
                                  <p:stCondLst>
                                    <p:cond delay="0"/>
                                  </p:stCondLst>
                                  <p:childTnLst>
                                    <p:set>
                                      <p:cBhvr>
                                        <p:cTn id="36" dur="1" fill="hold">
                                          <p:stCondLst>
                                            <p:cond delay="0"/>
                                          </p:stCondLst>
                                        </p:cTn>
                                        <p:tgtEl>
                                          <p:spTgt spid="63515"/>
                                        </p:tgtEl>
                                        <p:attrNameLst>
                                          <p:attrName>style.visibility</p:attrName>
                                        </p:attrNameLst>
                                      </p:cBhvr>
                                      <p:to>
                                        <p:strVal val="visible"/>
                                      </p:to>
                                    </p:set>
                                    <p:animEffect transition="in" filter="wipe(left)">
                                      <p:cBhvr>
                                        <p:cTn id="37" dur="300"/>
                                        <p:tgtEl>
                                          <p:spTgt spid="635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3513"/>
                                        </p:tgtEl>
                                        <p:attrNameLst>
                                          <p:attrName>style.visibility</p:attrName>
                                        </p:attrNameLst>
                                      </p:cBhvr>
                                      <p:to>
                                        <p:strVal val="visible"/>
                                      </p:to>
                                    </p:set>
                                    <p:animEffect transition="in" filter="dissolve">
                                      <p:cBhvr>
                                        <p:cTn id="42" dur="300"/>
                                        <p:tgtEl>
                                          <p:spTgt spid="63513"/>
                                        </p:tgtEl>
                                      </p:cBhvr>
                                    </p:animEffect>
                                  </p:childTnLst>
                                </p:cTn>
                              </p:par>
                              <p:par>
                                <p:cTn id="43" presetID="10" presetClass="exit" presetSubtype="0" fill="hold" grpId="1" nodeType="withEffect">
                                  <p:stCondLst>
                                    <p:cond delay="0"/>
                                  </p:stCondLst>
                                  <p:childTnLst>
                                    <p:animEffect transition="out" filter="fade">
                                      <p:cBhvr>
                                        <p:cTn id="44" dur="300"/>
                                        <p:tgtEl>
                                          <p:spTgt spid="63514"/>
                                        </p:tgtEl>
                                      </p:cBhvr>
                                    </p:animEffect>
                                    <p:set>
                                      <p:cBhvr>
                                        <p:cTn id="45" dur="1" fill="hold">
                                          <p:stCondLst>
                                            <p:cond delay="299"/>
                                          </p:stCondLst>
                                        </p:cTn>
                                        <p:tgtEl>
                                          <p:spTgt spid="63514"/>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300"/>
                                        <p:tgtEl>
                                          <p:spTgt spid="63515"/>
                                        </p:tgtEl>
                                      </p:cBhvr>
                                    </p:animEffect>
                                    <p:set>
                                      <p:cBhvr>
                                        <p:cTn id="48" dur="1" fill="hold">
                                          <p:stCondLst>
                                            <p:cond delay="299"/>
                                          </p:stCondLst>
                                        </p:cTn>
                                        <p:tgtEl>
                                          <p:spTgt spid="63515"/>
                                        </p:tgtEl>
                                        <p:attrNameLst>
                                          <p:attrName>style.visibility</p:attrName>
                                        </p:attrNameLst>
                                      </p:cBhvr>
                                      <p:to>
                                        <p:strVal val="hidden"/>
                                      </p:to>
                                    </p:set>
                                  </p:childTnLst>
                                </p:cTn>
                              </p:par>
                            </p:childTnLst>
                          </p:cTn>
                        </p:par>
                        <p:par>
                          <p:cTn id="49" fill="hold">
                            <p:stCondLst>
                              <p:cond delay="300"/>
                            </p:stCondLst>
                            <p:childTnLst>
                              <p:par>
                                <p:cTn id="50" presetID="2" presetClass="entr" presetSubtype="8" fill="hold" grpId="0" nodeType="afterEffect">
                                  <p:stCondLst>
                                    <p:cond delay="0"/>
                                  </p:stCondLst>
                                  <p:childTnLst>
                                    <p:set>
                                      <p:cBhvr>
                                        <p:cTn id="51" dur="1" fill="hold">
                                          <p:stCondLst>
                                            <p:cond delay="0"/>
                                          </p:stCondLst>
                                        </p:cTn>
                                        <p:tgtEl>
                                          <p:spTgt spid="63510"/>
                                        </p:tgtEl>
                                        <p:attrNameLst>
                                          <p:attrName>style.visibility</p:attrName>
                                        </p:attrNameLst>
                                      </p:cBhvr>
                                      <p:to>
                                        <p:strVal val="visible"/>
                                      </p:to>
                                    </p:set>
                                    <p:anim calcmode="lin" valueType="num">
                                      <p:cBhvr additive="base">
                                        <p:cTn id="52" dur="200" fill="hold"/>
                                        <p:tgtEl>
                                          <p:spTgt spid="63510"/>
                                        </p:tgtEl>
                                        <p:attrNameLst>
                                          <p:attrName>ppt_x</p:attrName>
                                        </p:attrNameLst>
                                      </p:cBhvr>
                                      <p:tavLst>
                                        <p:tav tm="0">
                                          <p:val>
                                            <p:strVal val="0-#ppt_w/2"/>
                                          </p:val>
                                        </p:tav>
                                        <p:tav tm="100000">
                                          <p:val>
                                            <p:strVal val="#ppt_x"/>
                                          </p:val>
                                        </p:tav>
                                      </p:tavLst>
                                    </p:anim>
                                    <p:anim calcmode="lin" valueType="num">
                                      <p:cBhvr additive="base">
                                        <p:cTn id="53" dur="200" fill="hold"/>
                                        <p:tgtEl>
                                          <p:spTgt spid="63510"/>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63512"/>
                                        </p:tgtEl>
                                        <p:attrNameLst>
                                          <p:attrName>style.visibility</p:attrName>
                                        </p:attrNameLst>
                                      </p:cBhvr>
                                      <p:to>
                                        <p:strVal val="visible"/>
                                      </p:to>
                                    </p:set>
                                    <p:animEffect transition="in" filter="dissolve">
                                      <p:cBhvr>
                                        <p:cTn id="58" dur="300"/>
                                        <p:tgtEl>
                                          <p:spTgt spid="63512"/>
                                        </p:tgtEl>
                                      </p:cBhvr>
                                    </p:animEffect>
                                  </p:childTnLst>
                                </p:cTn>
                              </p:par>
                            </p:childTnLst>
                          </p:cTn>
                        </p:par>
                        <p:par>
                          <p:cTn id="59" fill="hold">
                            <p:stCondLst>
                              <p:cond delay="300"/>
                            </p:stCondLst>
                            <p:childTnLst>
                              <p:par>
                                <p:cTn id="60" presetID="2" presetClass="entr" presetSubtype="2" fill="hold" grpId="0" nodeType="afterEffect">
                                  <p:stCondLst>
                                    <p:cond delay="0"/>
                                  </p:stCondLst>
                                  <p:childTnLst>
                                    <p:set>
                                      <p:cBhvr>
                                        <p:cTn id="61" dur="1" fill="hold">
                                          <p:stCondLst>
                                            <p:cond delay="0"/>
                                          </p:stCondLst>
                                        </p:cTn>
                                        <p:tgtEl>
                                          <p:spTgt spid="63511"/>
                                        </p:tgtEl>
                                        <p:attrNameLst>
                                          <p:attrName>style.visibility</p:attrName>
                                        </p:attrNameLst>
                                      </p:cBhvr>
                                      <p:to>
                                        <p:strVal val="visible"/>
                                      </p:to>
                                    </p:set>
                                    <p:anim calcmode="lin" valueType="num">
                                      <p:cBhvr additive="base">
                                        <p:cTn id="62" dur="300" fill="hold"/>
                                        <p:tgtEl>
                                          <p:spTgt spid="63511"/>
                                        </p:tgtEl>
                                        <p:attrNameLst>
                                          <p:attrName>ppt_x</p:attrName>
                                        </p:attrNameLst>
                                      </p:cBhvr>
                                      <p:tavLst>
                                        <p:tav tm="0">
                                          <p:val>
                                            <p:strVal val="1+#ppt_w/2"/>
                                          </p:val>
                                        </p:tav>
                                        <p:tav tm="100000">
                                          <p:val>
                                            <p:strVal val="#ppt_x"/>
                                          </p:val>
                                        </p:tav>
                                      </p:tavLst>
                                    </p:anim>
                                    <p:anim calcmode="lin" valueType="num">
                                      <p:cBhvr additive="base">
                                        <p:cTn id="63" dur="300" fill="hold"/>
                                        <p:tgtEl>
                                          <p:spTgt spid="635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509" grpId="0"/>
      <p:bldP spid="63513" grpId="0"/>
      <p:bldP spid="63504" grpId="0"/>
      <p:bldP spid="63505" grpId="0"/>
      <p:bldP spid="63506" grpId="0"/>
      <p:bldP spid="63507" grpId="0"/>
      <p:bldP spid="63508" grpId="0"/>
      <p:bldP spid="63510" grpId="0" animBg="1"/>
      <p:bldP spid="63511" grpId="0" animBg="1"/>
      <p:bldP spid="63512" grpId="0"/>
      <p:bldP spid="63514" grpId="0" animBg="1"/>
      <p:bldP spid="63514" grpId="1" animBg="1"/>
      <p:bldP spid="63515" grpId="0" animBg="1"/>
      <p:bldP spid="63515" grpId="1"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762000" y="381000"/>
            <a:ext cx="8001000" cy="1644650"/>
          </a:xfrm>
          <a:prstGeom prst="rect">
            <a:avLst/>
          </a:prstGeom>
          <a:noFill/>
          <a:ln w="9525">
            <a:noFill/>
            <a:miter lim="800000"/>
            <a:headEnd/>
            <a:tailEnd/>
          </a:ln>
        </p:spPr>
        <p:txBody>
          <a:bodyPr lIns="0" tIns="0" rIns="0" bIns="0">
            <a:spAutoFit/>
          </a:bodyPr>
          <a:lstStyle/>
          <a:p>
            <a:pPr>
              <a:spcBef>
                <a:spcPct val="50000"/>
              </a:spcBef>
            </a:pPr>
            <a:r>
              <a:rPr lang="en-US" sz="2700"/>
              <a:t>We also may place the pronouns after an infinitive or gerund, but both pronouns must remain adjacent to each other, that is, </a:t>
            </a:r>
            <a:r>
              <a:rPr lang="en-US" sz="2700" i="1"/>
              <a:t>both</a:t>
            </a:r>
            <a:r>
              <a:rPr lang="en-US" sz="2700"/>
              <a:t> pronouns must come either in front of the conjugated verb or after the infinitive or gerund.</a:t>
            </a:r>
          </a:p>
        </p:txBody>
      </p:sp>
      <p:sp>
        <p:nvSpPr>
          <p:cNvPr id="64515" name="Text Box 3"/>
          <p:cNvSpPr txBox="1">
            <a:spLocks noChangeArrowheads="1"/>
          </p:cNvSpPr>
          <p:nvPr/>
        </p:nvSpPr>
        <p:spPr bwMode="auto">
          <a:xfrm>
            <a:off x="914400" y="2105025"/>
            <a:ext cx="5867400" cy="487363"/>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Julián, ¿</a:t>
            </a:r>
            <a:r>
              <a:rPr lang="en-US" sz="3200" b="1" i="1">
                <a:latin typeface="Comic Sans MS" pitchFamily="-105" charset="0"/>
              </a:rPr>
              <a:t>me</a:t>
            </a:r>
            <a:r>
              <a:rPr lang="en-US" sz="3200">
                <a:latin typeface="Comic Sans MS" pitchFamily="-105" charset="0"/>
              </a:rPr>
              <a:t> traes </a:t>
            </a:r>
            <a:r>
              <a:rPr lang="en-US" sz="3200" b="1" i="1">
                <a:latin typeface="Comic Sans MS" pitchFamily="-105" charset="0"/>
              </a:rPr>
              <a:t>la película</a:t>
            </a:r>
            <a:r>
              <a:rPr lang="en-US" sz="3200">
                <a:latin typeface="Comic Sans MS" pitchFamily="-105" charset="0"/>
              </a:rPr>
              <a:t>?</a:t>
            </a:r>
          </a:p>
        </p:txBody>
      </p:sp>
      <p:sp>
        <p:nvSpPr>
          <p:cNvPr id="64517" name="Text Box 5"/>
          <p:cNvSpPr txBox="1">
            <a:spLocks noChangeArrowheads="1"/>
          </p:cNvSpPr>
          <p:nvPr/>
        </p:nvSpPr>
        <p:spPr bwMode="auto">
          <a:xfrm>
            <a:off x="1524000" y="2714625"/>
            <a:ext cx="6477000" cy="487363"/>
          </a:xfrm>
          <a:prstGeom prst="rect">
            <a:avLst/>
          </a:prstGeom>
          <a:noFill/>
          <a:ln w="9525">
            <a:noFill/>
            <a:miter lim="800000"/>
            <a:headEnd/>
            <a:tailEnd/>
          </a:ln>
        </p:spPr>
        <p:txBody>
          <a:bodyPr lIns="0" tIns="0" rIns="0" bIns="0">
            <a:spAutoFit/>
          </a:bodyPr>
          <a:lstStyle/>
          <a:p>
            <a:pPr>
              <a:spcBef>
                <a:spcPct val="50000"/>
              </a:spcBef>
            </a:pPr>
            <a:r>
              <a:rPr lang="en-US" sz="3200" b="1">
                <a:latin typeface="Comic Sans MS" pitchFamily="-105" charset="0"/>
              </a:rPr>
              <a:t>Te la</a:t>
            </a:r>
            <a:r>
              <a:rPr lang="en-US" sz="3200">
                <a:latin typeface="Comic Sans MS" pitchFamily="-105" charset="0"/>
              </a:rPr>
              <a:t> voy a traer en un momento.</a:t>
            </a:r>
          </a:p>
        </p:txBody>
      </p:sp>
      <p:sp>
        <p:nvSpPr>
          <p:cNvPr id="64520" name="Text Box 8"/>
          <p:cNvSpPr txBox="1">
            <a:spLocks noChangeArrowheads="1"/>
          </p:cNvSpPr>
          <p:nvPr/>
        </p:nvSpPr>
        <p:spPr bwMode="auto">
          <a:xfrm>
            <a:off x="1905000" y="3273425"/>
            <a:ext cx="6477000" cy="487363"/>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Voy a traér</a:t>
            </a:r>
            <a:r>
              <a:rPr lang="en-US" sz="3200" b="1">
                <a:latin typeface="Comic Sans MS" pitchFamily="-105" charset="0"/>
              </a:rPr>
              <a:t>tela</a:t>
            </a:r>
            <a:r>
              <a:rPr lang="en-US" sz="3200">
                <a:latin typeface="Comic Sans MS" pitchFamily="-105" charset="0"/>
              </a:rPr>
              <a:t> en un momento.</a:t>
            </a:r>
          </a:p>
        </p:txBody>
      </p:sp>
      <p:sp>
        <p:nvSpPr>
          <p:cNvPr id="64521" name="Text Box 9"/>
          <p:cNvSpPr txBox="1">
            <a:spLocks noChangeArrowheads="1"/>
          </p:cNvSpPr>
          <p:nvPr/>
        </p:nvSpPr>
        <p:spPr bwMode="auto">
          <a:xfrm>
            <a:off x="1524000" y="3894138"/>
            <a:ext cx="6858000" cy="487362"/>
          </a:xfrm>
          <a:prstGeom prst="rect">
            <a:avLst/>
          </a:prstGeom>
          <a:noFill/>
          <a:ln w="9525">
            <a:noFill/>
            <a:miter lim="800000"/>
            <a:headEnd/>
            <a:tailEnd/>
          </a:ln>
        </p:spPr>
        <p:txBody>
          <a:bodyPr lIns="0" tIns="0" rIns="0" bIns="0">
            <a:spAutoFit/>
          </a:bodyPr>
          <a:lstStyle/>
          <a:p>
            <a:pPr>
              <a:spcBef>
                <a:spcPct val="50000"/>
              </a:spcBef>
            </a:pPr>
            <a:r>
              <a:rPr lang="en-US" sz="3200" b="1">
                <a:latin typeface="Comic Sans MS" pitchFamily="-105" charset="0"/>
              </a:rPr>
              <a:t>Te la</a:t>
            </a:r>
            <a:r>
              <a:rPr lang="en-US" sz="3200">
                <a:latin typeface="Comic Sans MS" pitchFamily="-105" charset="0"/>
              </a:rPr>
              <a:t> estoy trayendo ahora mismo.</a:t>
            </a:r>
          </a:p>
        </p:txBody>
      </p:sp>
      <p:sp>
        <p:nvSpPr>
          <p:cNvPr id="64522" name="Text Box 10"/>
          <p:cNvSpPr txBox="1">
            <a:spLocks noChangeArrowheads="1"/>
          </p:cNvSpPr>
          <p:nvPr/>
        </p:nvSpPr>
        <p:spPr bwMode="auto">
          <a:xfrm>
            <a:off x="1905000" y="4452938"/>
            <a:ext cx="6858000" cy="487362"/>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Estoy trayéndo</a:t>
            </a:r>
            <a:r>
              <a:rPr lang="en-US" sz="3200" b="1">
                <a:latin typeface="Comic Sans MS" pitchFamily="-105" charset="0"/>
              </a:rPr>
              <a:t>tela</a:t>
            </a:r>
            <a:r>
              <a:rPr lang="en-US" sz="3200">
                <a:latin typeface="Comic Sans MS" pitchFamily="-105" charset="0"/>
              </a:rPr>
              <a:t> ahora mismo.</a:t>
            </a:r>
          </a:p>
        </p:txBody>
      </p:sp>
      <p:sp>
        <p:nvSpPr>
          <p:cNvPr id="64523" name="Text Box 11"/>
          <p:cNvSpPr txBox="1">
            <a:spLocks noChangeArrowheads="1"/>
          </p:cNvSpPr>
          <p:nvPr/>
        </p:nvSpPr>
        <p:spPr bwMode="auto">
          <a:xfrm>
            <a:off x="609600" y="5019675"/>
            <a:ext cx="8229600" cy="1233488"/>
          </a:xfrm>
          <a:prstGeom prst="rect">
            <a:avLst/>
          </a:prstGeom>
          <a:noFill/>
          <a:ln w="9525">
            <a:noFill/>
            <a:miter lim="800000"/>
            <a:headEnd/>
            <a:tailEnd/>
          </a:ln>
        </p:spPr>
        <p:txBody>
          <a:bodyPr lIns="0" tIns="0" rIns="0" bIns="0">
            <a:spAutoFit/>
          </a:bodyPr>
          <a:lstStyle/>
          <a:p>
            <a:pPr>
              <a:spcBef>
                <a:spcPct val="50000"/>
              </a:spcBef>
            </a:pPr>
            <a:r>
              <a:rPr lang="en-US" sz="2700"/>
              <a:t>Notice that when the pronouns are placed after the infinitive or gerund, they are closed up to each other and to the verb.  Note also the written accents that must be added.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dissolve">
                                      <p:cBhvr>
                                        <p:cTn id="7" dur="300"/>
                                        <p:tgtEl>
                                          <p:spTgt spid="645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4515"/>
                                        </p:tgtEl>
                                        <p:attrNameLst>
                                          <p:attrName>style.visibility</p:attrName>
                                        </p:attrNameLst>
                                      </p:cBhvr>
                                      <p:to>
                                        <p:strVal val="visible"/>
                                      </p:to>
                                    </p:set>
                                    <p:animEffect transition="in" filter="fade">
                                      <p:cBhvr>
                                        <p:cTn id="12" dur="300"/>
                                        <p:tgtEl>
                                          <p:spTgt spid="645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4517"/>
                                        </p:tgtEl>
                                        <p:attrNameLst>
                                          <p:attrName>style.visibility</p:attrName>
                                        </p:attrNameLst>
                                      </p:cBhvr>
                                      <p:to>
                                        <p:strVal val="visible"/>
                                      </p:to>
                                    </p:set>
                                    <p:animEffect transition="in" filter="fade">
                                      <p:cBhvr>
                                        <p:cTn id="17" dur="300"/>
                                        <p:tgtEl>
                                          <p:spTgt spid="645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4520"/>
                                        </p:tgtEl>
                                        <p:attrNameLst>
                                          <p:attrName>style.visibility</p:attrName>
                                        </p:attrNameLst>
                                      </p:cBhvr>
                                      <p:to>
                                        <p:strVal val="visible"/>
                                      </p:to>
                                    </p:set>
                                    <p:animEffect transition="in" filter="fade">
                                      <p:cBhvr>
                                        <p:cTn id="22" dur="300"/>
                                        <p:tgtEl>
                                          <p:spTgt spid="645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4521"/>
                                        </p:tgtEl>
                                        <p:attrNameLst>
                                          <p:attrName>style.visibility</p:attrName>
                                        </p:attrNameLst>
                                      </p:cBhvr>
                                      <p:to>
                                        <p:strVal val="visible"/>
                                      </p:to>
                                    </p:set>
                                    <p:animEffect transition="in" filter="fade">
                                      <p:cBhvr>
                                        <p:cTn id="27" dur="300"/>
                                        <p:tgtEl>
                                          <p:spTgt spid="645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4522"/>
                                        </p:tgtEl>
                                        <p:attrNameLst>
                                          <p:attrName>style.visibility</p:attrName>
                                        </p:attrNameLst>
                                      </p:cBhvr>
                                      <p:to>
                                        <p:strVal val="visible"/>
                                      </p:to>
                                    </p:set>
                                    <p:animEffect transition="in" filter="fade">
                                      <p:cBhvr>
                                        <p:cTn id="32" dur="300"/>
                                        <p:tgtEl>
                                          <p:spTgt spid="64522"/>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4523"/>
                                        </p:tgtEl>
                                        <p:attrNameLst>
                                          <p:attrName>style.visibility</p:attrName>
                                        </p:attrNameLst>
                                      </p:cBhvr>
                                      <p:to>
                                        <p:strVal val="visible"/>
                                      </p:to>
                                    </p:set>
                                    <p:animEffect transition="in" filter="dissolve">
                                      <p:cBhvr>
                                        <p:cTn id="37" dur="300"/>
                                        <p:tgtEl>
                                          <p:spTgt spid="645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p:bldP spid="64517" grpId="0"/>
      <p:bldP spid="64520" grpId="0"/>
      <p:bldP spid="64521" grpId="0"/>
      <p:bldP spid="64522" grpId="0"/>
      <p:bldP spid="6452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234113" y="2770188"/>
            <a:ext cx="2243137"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el balón.</a:t>
            </a:r>
          </a:p>
        </p:txBody>
      </p:sp>
      <p:sp>
        <p:nvSpPr>
          <p:cNvPr id="62467" name="Text Box 3"/>
          <p:cNvSpPr txBox="1">
            <a:spLocks noChangeArrowheads="1"/>
          </p:cNvSpPr>
          <p:nvPr/>
        </p:nvSpPr>
        <p:spPr bwMode="auto">
          <a:xfrm>
            <a:off x="4452938" y="2770188"/>
            <a:ext cx="2747962"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tiraste</a:t>
            </a:r>
          </a:p>
        </p:txBody>
      </p:sp>
      <p:sp>
        <p:nvSpPr>
          <p:cNvPr id="62468" name="Text Box 4"/>
          <p:cNvSpPr txBox="1">
            <a:spLocks noChangeArrowheads="1"/>
          </p:cNvSpPr>
          <p:nvPr/>
        </p:nvSpPr>
        <p:spPr bwMode="auto">
          <a:xfrm>
            <a:off x="3052763" y="1479550"/>
            <a:ext cx="1719262"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Yo te</a:t>
            </a:r>
          </a:p>
        </p:txBody>
      </p:sp>
      <p:sp>
        <p:nvSpPr>
          <p:cNvPr id="62469" name="Text Box 5"/>
          <p:cNvSpPr txBox="1">
            <a:spLocks noChangeArrowheads="1"/>
          </p:cNvSpPr>
          <p:nvPr/>
        </p:nvSpPr>
        <p:spPr bwMode="auto">
          <a:xfrm>
            <a:off x="5548313" y="1479550"/>
            <a:ext cx="2895600"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el balón.</a:t>
            </a:r>
          </a:p>
        </p:txBody>
      </p:sp>
      <p:sp>
        <p:nvSpPr>
          <p:cNvPr id="62471" name="Text Box 7"/>
          <p:cNvSpPr txBox="1">
            <a:spLocks noChangeArrowheads="1"/>
          </p:cNvSpPr>
          <p:nvPr/>
        </p:nvSpPr>
        <p:spPr bwMode="auto">
          <a:xfrm>
            <a:off x="4452938" y="1479550"/>
            <a:ext cx="1033462" cy="707886"/>
          </a:xfrm>
          <a:prstGeom prst="rect">
            <a:avLst/>
          </a:prstGeom>
          <a:noFill/>
          <a:ln w="9525">
            <a:noFill/>
            <a:miter lim="800000"/>
            <a:headEnd/>
            <a:tailEnd/>
          </a:ln>
        </p:spPr>
        <p:txBody>
          <a:bodyPr wrap="square">
            <a:spAutoFit/>
          </a:bodyPr>
          <a:lstStyle/>
          <a:p>
            <a:pPr>
              <a:spcBef>
                <a:spcPct val="50000"/>
              </a:spcBef>
            </a:pPr>
            <a:r>
              <a:rPr lang="en-US" sz="4000" dirty="0" err="1" smtClean="0">
                <a:latin typeface="Comic Sans MS" pitchFamily="-105" charset="0"/>
              </a:rPr>
              <a:t>tir</a:t>
            </a:r>
            <a:endParaRPr lang="en-US" sz="4000" dirty="0">
              <a:latin typeface="Comic Sans MS" pitchFamily="-105" charset="0"/>
            </a:endParaRPr>
          </a:p>
        </p:txBody>
      </p:sp>
      <p:sp>
        <p:nvSpPr>
          <p:cNvPr id="62472" name="Text Box 8"/>
          <p:cNvSpPr txBox="1">
            <a:spLocks noChangeArrowheads="1"/>
          </p:cNvSpPr>
          <p:nvPr/>
        </p:nvSpPr>
        <p:spPr bwMode="auto">
          <a:xfrm>
            <a:off x="5905500" y="1484313"/>
            <a:ext cx="419100"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a:t>
            </a:r>
          </a:p>
        </p:txBody>
      </p:sp>
      <p:sp>
        <p:nvSpPr>
          <p:cNvPr id="62473" name="Text Box 9"/>
          <p:cNvSpPr txBox="1">
            <a:spLocks noChangeArrowheads="1"/>
          </p:cNvSpPr>
          <p:nvPr/>
        </p:nvSpPr>
        <p:spPr bwMode="auto">
          <a:xfrm>
            <a:off x="2886075" y="2770188"/>
            <a:ext cx="2047875"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Tú me</a:t>
            </a:r>
          </a:p>
        </p:txBody>
      </p:sp>
      <p:sp>
        <p:nvSpPr>
          <p:cNvPr id="62474" name="Text Box 10"/>
          <p:cNvSpPr txBox="1">
            <a:spLocks noChangeArrowheads="1"/>
          </p:cNvSpPr>
          <p:nvPr/>
        </p:nvSpPr>
        <p:spPr bwMode="auto">
          <a:xfrm>
            <a:off x="4452938" y="2770188"/>
            <a:ext cx="871537"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lo</a:t>
            </a:r>
          </a:p>
        </p:txBody>
      </p:sp>
      <p:sp>
        <p:nvSpPr>
          <p:cNvPr id="62475" name="Text Box 11"/>
          <p:cNvSpPr txBox="1">
            <a:spLocks noChangeArrowheads="1"/>
          </p:cNvSpPr>
          <p:nvPr/>
        </p:nvSpPr>
        <p:spPr bwMode="auto">
          <a:xfrm>
            <a:off x="6643688" y="2760663"/>
            <a:ext cx="419100"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a:t>
            </a:r>
          </a:p>
        </p:txBody>
      </p:sp>
      <p:sp>
        <p:nvSpPr>
          <p:cNvPr id="62476" name="Text Box 12"/>
          <p:cNvSpPr txBox="1">
            <a:spLocks noChangeArrowheads="1"/>
          </p:cNvSpPr>
          <p:nvPr/>
        </p:nvSpPr>
        <p:spPr bwMode="auto">
          <a:xfrm>
            <a:off x="3214688" y="4156075"/>
            <a:ext cx="1085850"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Yo</a:t>
            </a:r>
          </a:p>
        </p:txBody>
      </p:sp>
      <p:sp>
        <p:nvSpPr>
          <p:cNvPr id="62477" name="Text Box 13"/>
          <p:cNvSpPr txBox="1">
            <a:spLocks noChangeArrowheads="1"/>
          </p:cNvSpPr>
          <p:nvPr/>
        </p:nvSpPr>
        <p:spPr bwMode="auto">
          <a:xfrm>
            <a:off x="5715000" y="4156075"/>
            <a:ext cx="2895600"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el balón.</a:t>
            </a:r>
          </a:p>
        </p:txBody>
      </p:sp>
      <p:sp>
        <p:nvSpPr>
          <p:cNvPr id="62478" name="Text Box 14"/>
          <p:cNvSpPr txBox="1">
            <a:spLocks noChangeArrowheads="1"/>
          </p:cNvSpPr>
          <p:nvPr/>
        </p:nvSpPr>
        <p:spPr bwMode="auto">
          <a:xfrm>
            <a:off x="4619625" y="4156075"/>
            <a:ext cx="1176338"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tiré</a:t>
            </a:r>
          </a:p>
        </p:txBody>
      </p:sp>
      <p:sp>
        <p:nvSpPr>
          <p:cNvPr id="62479" name="Text Box 15"/>
          <p:cNvSpPr txBox="1">
            <a:spLocks noChangeArrowheads="1"/>
          </p:cNvSpPr>
          <p:nvPr/>
        </p:nvSpPr>
        <p:spPr bwMode="auto">
          <a:xfrm>
            <a:off x="4605338" y="4156075"/>
            <a:ext cx="871537"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lo</a:t>
            </a:r>
          </a:p>
        </p:txBody>
      </p:sp>
      <p:sp>
        <p:nvSpPr>
          <p:cNvPr id="62480" name="Text Box 16"/>
          <p:cNvSpPr txBox="1">
            <a:spLocks noChangeArrowheads="1"/>
          </p:cNvSpPr>
          <p:nvPr/>
        </p:nvSpPr>
        <p:spPr bwMode="auto">
          <a:xfrm>
            <a:off x="6057900" y="4160838"/>
            <a:ext cx="419100"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a:t>
            </a:r>
          </a:p>
        </p:txBody>
      </p:sp>
      <p:sp>
        <p:nvSpPr>
          <p:cNvPr id="62481" name="Text Box 17"/>
          <p:cNvSpPr txBox="1">
            <a:spLocks noChangeArrowheads="1"/>
          </p:cNvSpPr>
          <p:nvPr/>
        </p:nvSpPr>
        <p:spPr bwMode="auto">
          <a:xfrm>
            <a:off x="4000500" y="4156075"/>
            <a:ext cx="727075"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le</a:t>
            </a:r>
          </a:p>
        </p:txBody>
      </p:sp>
      <p:sp>
        <p:nvSpPr>
          <p:cNvPr id="62482" name="Text Box 18"/>
          <p:cNvSpPr txBox="1">
            <a:spLocks noChangeArrowheads="1"/>
          </p:cNvSpPr>
          <p:nvPr/>
        </p:nvSpPr>
        <p:spPr bwMode="auto">
          <a:xfrm>
            <a:off x="3954463" y="4146550"/>
            <a:ext cx="942975" cy="701675"/>
          </a:xfrm>
          <a:prstGeom prst="rect">
            <a:avLst/>
          </a:prstGeom>
          <a:noFill/>
          <a:ln w="9525">
            <a:noFill/>
            <a:miter lim="800000"/>
            <a:headEnd/>
            <a:tailEnd/>
          </a:ln>
        </p:spPr>
        <p:txBody>
          <a:bodyPr>
            <a:spAutoFit/>
          </a:bodyPr>
          <a:lstStyle/>
          <a:p>
            <a:pPr>
              <a:spcBef>
                <a:spcPct val="50000"/>
              </a:spcBef>
            </a:pPr>
            <a:r>
              <a:rPr lang="en-US" sz="4000">
                <a:latin typeface="Comic Sans MS" pitchFamily="-105" charset="0"/>
              </a:rPr>
              <a:t>se</a:t>
            </a:r>
          </a:p>
        </p:txBody>
      </p:sp>
      <p:sp>
        <p:nvSpPr>
          <p:cNvPr id="62483" name="Text Box 19"/>
          <p:cNvSpPr txBox="1">
            <a:spLocks noChangeArrowheads="1"/>
          </p:cNvSpPr>
          <p:nvPr/>
        </p:nvSpPr>
        <p:spPr bwMode="auto">
          <a:xfrm>
            <a:off x="2228850" y="5029200"/>
            <a:ext cx="5105400" cy="579438"/>
          </a:xfrm>
          <a:prstGeom prst="rect">
            <a:avLst/>
          </a:prstGeom>
          <a:noFill/>
          <a:ln w="9525">
            <a:noFill/>
            <a:miter lim="800000"/>
            <a:headEnd/>
            <a:tailEnd/>
          </a:ln>
        </p:spPr>
        <p:txBody>
          <a:bodyPr>
            <a:spAutoFit/>
          </a:bodyPr>
          <a:lstStyle/>
          <a:p>
            <a:pPr>
              <a:spcBef>
                <a:spcPct val="50000"/>
              </a:spcBef>
            </a:pPr>
            <a:r>
              <a:rPr lang="en-US" sz="3200"/>
              <a:t>You can’t “le lo” in Spanish!</a:t>
            </a:r>
          </a:p>
        </p:txBody>
      </p:sp>
      <p:sp>
        <p:nvSpPr>
          <p:cNvPr id="62484" name="AutoShape 20"/>
          <p:cNvSpPr>
            <a:spLocks noChangeArrowheads="1"/>
          </p:cNvSpPr>
          <p:nvPr/>
        </p:nvSpPr>
        <p:spPr bwMode="auto">
          <a:xfrm>
            <a:off x="4000500" y="4772025"/>
            <a:ext cx="1143000" cy="866775"/>
          </a:xfrm>
          <a:prstGeom prst="upArrowCallout">
            <a:avLst>
              <a:gd name="adj1" fmla="val 32967"/>
              <a:gd name="adj2" fmla="val 32967"/>
              <a:gd name="adj3" fmla="val 16667"/>
              <a:gd name="adj4" fmla="val 66667"/>
            </a:avLst>
          </a:prstGeom>
          <a:solidFill>
            <a:srgbClr val="FFFF99">
              <a:alpha val="34901"/>
            </a:srgbClr>
          </a:solidFill>
          <a:ln w="9525">
            <a:solidFill>
              <a:schemeClr val="tx1"/>
            </a:solidFill>
            <a:miter lim="800000"/>
            <a:headEnd/>
            <a:tailEnd/>
          </a:ln>
        </p:spPr>
        <p:txBody>
          <a:bodyPr wrap="none" anchor="ctr"/>
          <a:lstStyle/>
          <a:p>
            <a:endParaRPr lang="en-US"/>
          </a:p>
        </p:txBody>
      </p:sp>
      <p:sp>
        <p:nvSpPr>
          <p:cNvPr id="62487" name="Text Box 23"/>
          <p:cNvSpPr txBox="1">
            <a:spLocks noChangeArrowheads="1"/>
          </p:cNvSpPr>
          <p:nvPr/>
        </p:nvSpPr>
        <p:spPr bwMode="auto">
          <a:xfrm>
            <a:off x="609600" y="3397250"/>
            <a:ext cx="2286000" cy="1625600"/>
          </a:xfrm>
          <a:prstGeom prst="rect">
            <a:avLst/>
          </a:prstGeom>
          <a:noFill/>
          <a:ln w="9525">
            <a:noFill/>
            <a:miter lim="800000"/>
            <a:headEnd/>
            <a:tailEnd/>
          </a:ln>
        </p:spPr>
        <p:txBody>
          <a:bodyPr lIns="0" tIns="0" rIns="0" bIns="0">
            <a:spAutoFit/>
          </a:bodyPr>
          <a:lstStyle/>
          <a:p>
            <a:pPr>
              <a:lnSpc>
                <a:spcPct val="95000"/>
              </a:lnSpc>
              <a:spcBef>
                <a:spcPct val="50000"/>
              </a:spcBef>
            </a:pPr>
            <a:r>
              <a:rPr lang="en-US" sz="2800" b="1" i="1"/>
              <a:t>Le</a:t>
            </a:r>
            <a:r>
              <a:rPr lang="en-US" sz="2800"/>
              <a:t> and </a:t>
            </a:r>
            <a:r>
              <a:rPr lang="en-US" sz="2800" b="1" i="1"/>
              <a:t>les</a:t>
            </a:r>
            <a:r>
              <a:rPr lang="en-US" sz="2800"/>
              <a:t> must change to </a:t>
            </a:r>
            <a:r>
              <a:rPr lang="en-US" sz="2800" b="1" i="1"/>
              <a:t>se</a:t>
            </a:r>
            <a:r>
              <a:rPr lang="en-US" sz="2800"/>
              <a:t> before </a:t>
            </a:r>
            <a:r>
              <a:rPr lang="en-US" sz="2800" i="1"/>
              <a:t>lo</a:t>
            </a:r>
            <a:r>
              <a:rPr lang="en-US" sz="2800"/>
              <a:t>, </a:t>
            </a:r>
            <a:r>
              <a:rPr lang="en-US" sz="2800" i="1"/>
              <a:t>la</a:t>
            </a:r>
            <a:r>
              <a:rPr lang="en-US" sz="2800"/>
              <a:t>, </a:t>
            </a:r>
            <a:r>
              <a:rPr lang="en-US" sz="2800" i="1"/>
              <a:t>los</a:t>
            </a:r>
            <a:r>
              <a:rPr lang="en-US" sz="2800"/>
              <a:t> or </a:t>
            </a:r>
            <a:r>
              <a:rPr lang="en-US" sz="2800" i="1"/>
              <a:t>las</a:t>
            </a:r>
            <a:r>
              <a:rPr lang="en-US" sz="2800"/>
              <a:t>.</a:t>
            </a:r>
          </a:p>
        </p:txBody>
      </p:sp>
      <p:sp>
        <p:nvSpPr>
          <p:cNvPr id="62488" name="Text Box 24"/>
          <p:cNvSpPr txBox="1">
            <a:spLocks noChangeArrowheads="1"/>
          </p:cNvSpPr>
          <p:nvPr/>
        </p:nvSpPr>
        <p:spPr bwMode="auto">
          <a:xfrm>
            <a:off x="3352800" y="990600"/>
            <a:ext cx="3962400" cy="517525"/>
          </a:xfrm>
          <a:prstGeom prst="rect">
            <a:avLst/>
          </a:prstGeom>
          <a:noFill/>
          <a:ln w="9525">
            <a:noFill/>
            <a:miter lim="800000"/>
            <a:headEnd/>
            <a:tailEnd/>
          </a:ln>
        </p:spPr>
        <p:txBody>
          <a:bodyPr lIns="0" tIns="0" rIns="0" bIns="0">
            <a:spAutoFit/>
          </a:bodyPr>
          <a:lstStyle/>
          <a:p>
            <a:pPr>
              <a:spcBef>
                <a:spcPct val="50000"/>
              </a:spcBef>
            </a:pPr>
            <a:r>
              <a:rPr lang="en-US" sz="3400"/>
              <a:t>I threw the ball to you.</a:t>
            </a:r>
          </a:p>
        </p:txBody>
      </p:sp>
      <p:sp>
        <p:nvSpPr>
          <p:cNvPr id="62489" name="Text Box 25"/>
          <p:cNvSpPr txBox="1">
            <a:spLocks noChangeArrowheads="1"/>
          </p:cNvSpPr>
          <p:nvPr/>
        </p:nvSpPr>
        <p:spPr bwMode="auto">
          <a:xfrm>
            <a:off x="3352800" y="2317750"/>
            <a:ext cx="4419600" cy="517525"/>
          </a:xfrm>
          <a:prstGeom prst="rect">
            <a:avLst/>
          </a:prstGeom>
          <a:noFill/>
          <a:ln w="9525">
            <a:noFill/>
            <a:miter lim="800000"/>
            <a:headEnd/>
            <a:tailEnd/>
          </a:ln>
        </p:spPr>
        <p:txBody>
          <a:bodyPr lIns="0" tIns="0" rIns="0" bIns="0">
            <a:spAutoFit/>
          </a:bodyPr>
          <a:lstStyle/>
          <a:p>
            <a:pPr>
              <a:spcBef>
                <a:spcPct val="50000"/>
              </a:spcBef>
            </a:pPr>
            <a:r>
              <a:rPr lang="en-US" sz="3400"/>
              <a:t>You threw the ball to me.</a:t>
            </a:r>
          </a:p>
        </p:txBody>
      </p:sp>
      <p:sp>
        <p:nvSpPr>
          <p:cNvPr id="62490" name="Text Box 26"/>
          <p:cNvSpPr txBox="1">
            <a:spLocks noChangeArrowheads="1"/>
          </p:cNvSpPr>
          <p:nvPr/>
        </p:nvSpPr>
        <p:spPr bwMode="auto">
          <a:xfrm>
            <a:off x="3505200" y="3689350"/>
            <a:ext cx="5029200" cy="517525"/>
          </a:xfrm>
          <a:prstGeom prst="rect">
            <a:avLst/>
          </a:prstGeom>
          <a:noFill/>
          <a:ln w="9525">
            <a:noFill/>
            <a:miter lim="800000"/>
            <a:headEnd/>
            <a:tailEnd/>
          </a:ln>
        </p:spPr>
        <p:txBody>
          <a:bodyPr lIns="0" tIns="0" rIns="0" bIns="0">
            <a:spAutoFit/>
          </a:bodyPr>
          <a:lstStyle/>
          <a:p>
            <a:pPr>
              <a:spcBef>
                <a:spcPct val="50000"/>
              </a:spcBef>
            </a:pPr>
            <a:r>
              <a:rPr lang="en-US" sz="3400"/>
              <a:t>I threw the ball to him.</a:t>
            </a:r>
          </a:p>
        </p:txBody>
      </p:sp>
      <p:sp>
        <p:nvSpPr>
          <p:cNvPr id="62491" name="Text Box 27"/>
          <p:cNvSpPr txBox="1">
            <a:spLocks noChangeArrowheads="1"/>
          </p:cNvSpPr>
          <p:nvPr/>
        </p:nvSpPr>
        <p:spPr bwMode="auto">
          <a:xfrm>
            <a:off x="3352800" y="990600"/>
            <a:ext cx="4191000" cy="517525"/>
          </a:xfrm>
          <a:prstGeom prst="rect">
            <a:avLst/>
          </a:prstGeom>
          <a:noFill/>
          <a:ln w="9525">
            <a:noFill/>
            <a:miter lim="800000"/>
            <a:headEnd/>
            <a:tailEnd/>
          </a:ln>
        </p:spPr>
        <p:txBody>
          <a:bodyPr lIns="0" tIns="0" rIns="0" bIns="0">
            <a:spAutoFit/>
          </a:bodyPr>
          <a:lstStyle/>
          <a:p>
            <a:pPr>
              <a:spcBef>
                <a:spcPct val="50000"/>
              </a:spcBef>
            </a:pPr>
            <a:r>
              <a:rPr lang="en-US" sz="3400"/>
              <a:t>I threw it to you.</a:t>
            </a:r>
          </a:p>
        </p:txBody>
      </p:sp>
      <p:sp>
        <p:nvSpPr>
          <p:cNvPr id="62492" name="Text Box 28"/>
          <p:cNvSpPr txBox="1">
            <a:spLocks noChangeArrowheads="1"/>
          </p:cNvSpPr>
          <p:nvPr/>
        </p:nvSpPr>
        <p:spPr bwMode="auto">
          <a:xfrm>
            <a:off x="3352800" y="2317750"/>
            <a:ext cx="3429000" cy="517525"/>
          </a:xfrm>
          <a:prstGeom prst="rect">
            <a:avLst/>
          </a:prstGeom>
          <a:noFill/>
          <a:ln w="9525">
            <a:noFill/>
            <a:miter lim="800000"/>
            <a:headEnd/>
            <a:tailEnd/>
          </a:ln>
        </p:spPr>
        <p:txBody>
          <a:bodyPr lIns="0" tIns="0" rIns="0" bIns="0">
            <a:spAutoFit/>
          </a:bodyPr>
          <a:lstStyle/>
          <a:p>
            <a:pPr>
              <a:spcBef>
                <a:spcPct val="50000"/>
              </a:spcBef>
            </a:pPr>
            <a:r>
              <a:rPr lang="en-US" sz="3400"/>
              <a:t>You threw it to me.</a:t>
            </a:r>
          </a:p>
        </p:txBody>
      </p:sp>
      <p:sp>
        <p:nvSpPr>
          <p:cNvPr id="62493" name="Text Box 29"/>
          <p:cNvSpPr txBox="1">
            <a:spLocks noChangeArrowheads="1"/>
          </p:cNvSpPr>
          <p:nvPr/>
        </p:nvSpPr>
        <p:spPr bwMode="auto">
          <a:xfrm>
            <a:off x="3505200" y="3689350"/>
            <a:ext cx="3605213" cy="517525"/>
          </a:xfrm>
          <a:prstGeom prst="rect">
            <a:avLst/>
          </a:prstGeom>
          <a:noFill/>
          <a:ln w="9525">
            <a:noFill/>
            <a:miter lim="800000"/>
            <a:headEnd/>
            <a:tailEnd/>
          </a:ln>
        </p:spPr>
        <p:txBody>
          <a:bodyPr lIns="0" tIns="0" rIns="0" bIns="0">
            <a:spAutoFit/>
          </a:bodyPr>
          <a:lstStyle/>
          <a:p>
            <a:pPr>
              <a:spcBef>
                <a:spcPct val="50000"/>
              </a:spcBef>
            </a:pPr>
            <a:r>
              <a:rPr lang="en-US" sz="3400"/>
              <a:t>I threw it to him.</a:t>
            </a:r>
          </a:p>
        </p:txBody>
      </p:sp>
      <p:pic>
        <p:nvPicPr>
          <p:cNvPr id="62494" name="Picture 30"/>
          <p:cNvPicPr>
            <a:picLocks noChangeAspect="1" noChangeArrowheads="1"/>
          </p:cNvPicPr>
          <p:nvPr/>
        </p:nvPicPr>
        <p:blipFill>
          <a:blip r:embed="rId2"/>
          <a:srcRect/>
          <a:stretch>
            <a:fillRect/>
          </a:stretch>
        </p:blipFill>
        <p:spPr bwMode="auto">
          <a:xfrm>
            <a:off x="457200" y="1022350"/>
            <a:ext cx="2057400" cy="2057400"/>
          </a:xfrm>
          <a:prstGeom prst="rect">
            <a:avLst/>
          </a:prstGeom>
          <a:noFill/>
          <a:ln w="12700">
            <a:noFill/>
            <a:miter lim="800000"/>
            <a:headEnd/>
            <a:tailEnd/>
          </a:ln>
        </p:spPr>
      </p:pic>
      <p:sp>
        <p:nvSpPr>
          <p:cNvPr id="62495" name="Text Box 31"/>
          <p:cNvSpPr txBox="1">
            <a:spLocks noChangeArrowheads="1"/>
          </p:cNvSpPr>
          <p:nvPr/>
        </p:nvSpPr>
        <p:spPr bwMode="auto">
          <a:xfrm>
            <a:off x="381000" y="228600"/>
            <a:ext cx="8382000" cy="669925"/>
          </a:xfrm>
          <a:prstGeom prst="rect">
            <a:avLst/>
          </a:prstGeom>
          <a:noFill/>
          <a:ln w="9525">
            <a:noFill/>
            <a:miter lim="800000"/>
            <a:headEnd/>
            <a:tailEnd/>
          </a:ln>
        </p:spPr>
        <p:txBody>
          <a:bodyPr lIns="0" tIns="0" rIns="0" bIns="0">
            <a:spAutoFit/>
          </a:bodyPr>
          <a:lstStyle/>
          <a:p>
            <a:pPr algn="ctr">
              <a:spcBef>
                <a:spcPct val="50000"/>
              </a:spcBef>
            </a:pPr>
            <a:r>
              <a:rPr lang="en-US" sz="4400"/>
              <a:t>se lo, se la, se los, se las</a:t>
            </a:r>
          </a:p>
        </p:txBody>
      </p:sp>
      <p:sp>
        <p:nvSpPr>
          <p:cNvPr id="62496" name="Text Box 32"/>
          <p:cNvSpPr txBox="1">
            <a:spLocks noChangeArrowheads="1"/>
          </p:cNvSpPr>
          <p:nvPr/>
        </p:nvSpPr>
        <p:spPr bwMode="auto">
          <a:xfrm>
            <a:off x="304800" y="5715000"/>
            <a:ext cx="8610600" cy="730250"/>
          </a:xfrm>
          <a:prstGeom prst="rect">
            <a:avLst/>
          </a:prstGeom>
          <a:noFill/>
          <a:ln w="9525">
            <a:noFill/>
            <a:miter lim="800000"/>
            <a:headEnd/>
            <a:tailEnd/>
          </a:ln>
        </p:spPr>
        <p:txBody>
          <a:bodyPr lIns="0" tIns="0" rIns="0" bIns="0">
            <a:spAutoFit/>
          </a:bodyPr>
          <a:lstStyle/>
          <a:p>
            <a:pPr>
              <a:spcBef>
                <a:spcPct val="50000"/>
              </a:spcBef>
            </a:pPr>
            <a:r>
              <a:rPr lang="en-US"/>
              <a:t>The context of the situation or the previous statement or question will clarify the meaning of </a:t>
            </a:r>
            <a:r>
              <a:rPr lang="en-US" b="1"/>
              <a:t>se</a:t>
            </a:r>
            <a:r>
              <a:rPr lang="en-US"/>
              <a:t>.  Notice the following slide.</a:t>
            </a:r>
          </a:p>
        </p:txBody>
      </p:sp>
      <p:sp>
        <p:nvSpPr>
          <p:cNvPr id="62497" name="Line 33"/>
          <p:cNvSpPr>
            <a:spLocks noChangeShapeType="1"/>
          </p:cNvSpPr>
          <p:nvPr/>
        </p:nvSpPr>
        <p:spPr bwMode="auto">
          <a:xfrm>
            <a:off x="1371600" y="5014913"/>
            <a:ext cx="0" cy="762000"/>
          </a:xfrm>
          <a:prstGeom prst="line">
            <a:avLst/>
          </a:prstGeom>
          <a:noFill/>
          <a:ln w="9525">
            <a:solidFill>
              <a:schemeClr val="tx1"/>
            </a:solidFill>
            <a:round/>
            <a:headEnd/>
            <a:tailEnd type="triangle" w="med" len="med"/>
          </a:ln>
        </p:spPr>
        <p:txBody>
          <a:bodyPr lIns="0" tIns="0" rIns="0" bIns="0" anchor="ctr"/>
          <a:lstStyle/>
          <a:p>
            <a:endParaRPr lang="en-US"/>
          </a:p>
        </p:txBody>
      </p:sp>
      <p:sp>
        <p:nvSpPr>
          <p:cNvPr id="62485" name="AutoShape 21"/>
          <p:cNvSpPr>
            <a:spLocks noChangeArrowheads="1"/>
          </p:cNvSpPr>
          <p:nvPr/>
        </p:nvSpPr>
        <p:spPr bwMode="auto">
          <a:xfrm>
            <a:off x="3962400" y="3979863"/>
            <a:ext cx="1276350" cy="1143000"/>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close/>
                <a:moveTo>
                  <a:pt x="4198" y="6106"/>
                </a:moveTo>
                <a:cubicBezTo>
                  <a:pt x="3223" y="7477"/>
                  <a:pt x="2699" y="9117"/>
                  <a:pt x="2699" y="10799"/>
                </a:cubicBezTo>
                <a:cubicBezTo>
                  <a:pt x="2700" y="15273"/>
                  <a:pt x="6326" y="18900"/>
                  <a:pt x="10800" y="18900"/>
                </a:cubicBezTo>
                <a:cubicBezTo>
                  <a:pt x="12482" y="18900"/>
                  <a:pt x="14122" y="18376"/>
                  <a:pt x="15493" y="17401"/>
                </a:cubicBezTo>
                <a:close/>
              </a:path>
            </a:pathLst>
          </a:custGeom>
          <a:solidFill>
            <a:srgbClr val="FF0000">
              <a:alpha val="25098"/>
            </a:srgbClr>
          </a:solidFill>
          <a:ln w="9525">
            <a:solidFill>
              <a:schemeClr val="tx1"/>
            </a:solidFill>
            <a:miter lim="800000"/>
            <a:headEnd/>
            <a:tailEnd/>
          </a:ln>
        </p:spPr>
        <p:txBody>
          <a:bodyPr wrap="none" anchor="ctr"/>
          <a:lstStyle/>
          <a:p>
            <a:endParaRPr lang="en-US"/>
          </a:p>
        </p:txBody>
      </p:sp>
      <p:sp>
        <p:nvSpPr>
          <p:cNvPr id="62498" name="WordArt 34"/>
          <p:cNvSpPr>
            <a:spLocks noChangeArrowheads="1" noChangeShapeType="1" noTextEdit="1"/>
          </p:cNvSpPr>
          <p:nvPr/>
        </p:nvSpPr>
        <p:spPr bwMode="auto">
          <a:xfrm>
            <a:off x="6400800" y="1106488"/>
            <a:ext cx="1028700" cy="874712"/>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correct</a:t>
            </a:r>
          </a:p>
        </p:txBody>
      </p:sp>
      <p:sp>
        <p:nvSpPr>
          <p:cNvPr id="62499" name="WordArt 35"/>
          <p:cNvSpPr>
            <a:spLocks noChangeArrowheads="1" noChangeShapeType="1" noTextEdit="1"/>
          </p:cNvSpPr>
          <p:nvPr/>
        </p:nvSpPr>
        <p:spPr bwMode="auto">
          <a:xfrm>
            <a:off x="7086600" y="2438400"/>
            <a:ext cx="1028700" cy="874713"/>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correct</a:t>
            </a:r>
          </a:p>
        </p:txBody>
      </p:sp>
      <p:sp>
        <p:nvSpPr>
          <p:cNvPr id="62500" name="WordArt 36"/>
          <p:cNvSpPr>
            <a:spLocks noChangeArrowheads="1" noChangeShapeType="1" noTextEdit="1"/>
          </p:cNvSpPr>
          <p:nvPr/>
        </p:nvSpPr>
        <p:spPr bwMode="auto">
          <a:xfrm rot="-236284">
            <a:off x="6491288" y="3806825"/>
            <a:ext cx="1676400" cy="874713"/>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E3E02"/>
                    </a:gs>
                    <a:gs pos="100000">
                      <a:srgbClr val="FFE701"/>
                    </a:gs>
                  </a:gsLst>
                  <a:lin ang="16380000" scaled="1"/>
                </a:gradFill>
                <a:latin typeface="Impact"/>
              </a:rPr>
              <a:t>incorrect</a:t>
            </a:r>
          </a:p>
        </p:txBody>
      </p:sp>
      <p:sp>
        <p:nvSpPr>
          <p:cNvPr id="62501" name="WordArt 37"/>
          <p:cNvSpPr>
            <a:spLocks noChangeArrowheads="1" noChangeShapeType="1" noTextEdit="1"/>
          </p:cNvSpPr>
          <p:nvPr/>
        </p:nvSpPr>
        <p:spPr bwMode="auto">
          <a:xfrm>
            <a:off x="6567488" y="3897313"/>
            <a:ext cx="1028700" cy="874712"/>
          </a:xfrm>
          <a:prstGeom prst="rect">
            <a:avLst/>
          </a:prstGeom>
        </p:spPr>
        <p:txBody>
          <a:bodyPr wrap="none" fromWordArt="1">
            <a:prstTxWarp prst="textCascadeUp">
              <a:avLst>
                <a:gd name="adj" fmla="val 44444"/>
              </a:avLst>
            </a:prstTxWarp>
            <a:scene3d>
              <a:camera prst="legacyPerspectiveFront">
                <a:rot lat="20519992" lon="1080000" rev="0"/>
              </a:camera>
              <a:lightRig rig="legacyHarsh2" dir="b"/>
            </a:scene3d>
            <a:sp3d extrusionH="430200" prstMaterial="legacyMatte">
              <a:extrusionClr>
                <a:srgbClr val="FF6600"/>
              </a:extrusionClr>
            </a:sp3d>
          </a:bodyPr>
          <a:lstStyle/>
          <a:p>
            <a:pPr algn="ctr"/>
            <a:r>
              <a:rPr lang="en-US" sz="3600" kern="10">
                <a:ln w="9525">
                  <a:round/>
                  <a:headEnd/>
                  <a:tailEnd/>
                </a:ln>
                <a:gradFill rotWithShape="1">
                  <a:gsLst>
                    <a:gs pos="0">
                      <a:srgbClr val="FFE701"/>
                    </a:gs>
                    <a:gs pos="100000">
                      <a:srgbClr val="FE3E02"/>
                    </a:gs>
                  </a:gsLst>
                  <a:lin ang="5400000" scaled="1"/>
                </a:gradFill>
                <a:latin typeface="Impact"/>
              </a:rPr>
              <a:t>correct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495"/>
                                        </p:tgtEl>
                                        <p:attrNameLst>
                                          <p:attrName>style.visibility</p:attrName>
                                        </p:attrNameLst>
                                      </p:cBhvr>
                                      <p:to>
                                        <p:strVal val="visible"/>
                                      </p:to>
                                    </p:set>
                                    <p:animEffect transition="in" filter="dissolve">
                                      <p:cBhvr>
                                        <p:cTn id="7" dur="300"/>
                                        <p:tgtEl>
                                          <p:spTgt spid="6249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488"/>
                                        </p:tgtEl>
                                        <p:attrNameLst>
                                          <p:attrName>style.visibility</p:attrName>
                                        </p:attrNameLst>
                                      </p:cBhvr>
                                      <p:to>
                                        <p:strVal val="visible"/>
                                      </p:to>
                                    </p:set>
                                    <p:animEffect transition="in" filter="dissolve">
                                      <p:cBhvr>
                                        <p:cTn id="12" dur="300"/>
                                        <p:tgtEl>
                                          <p:spTgt spid="62488"/>
                                        </p:tgtEl>
                                      </p:cBhvr>
                                    </p:animEffect>
                                  </p:childTnLst>
                                </p:cTn>
                              </p:par>
                              <p:par>
                                <p:cTn id="13" presetID="9" presetClass="entr" presetSubtype="0" fill="hold" nodeType="withEffect">
                                  <p:stCondLst>
                                    <p:cond delay="0"/>
                                  </p:stCondLst>
                                  <p:childTnLst>
                                    <p:set>
                                      <p:cBhvr>
                                        <p:cTn id="14" dur="1" fill="hold">
                                          <p:stCondLst>
                                            <p:cond delay="0"/>
                                          </p:stCondLst>
                                        </p:cTn>
                                        <p:tgtEl>
                                          <p:spTgt spid="62494"/>
                                        </p:tgtEl>
                                        <p:attrNameLst>
                                          <p:attrName>style.visibility</p:attrName>
                                        </p:attrNameLst>
                                      </p:cBhvr>
                                      <p:to>
                                        <p:strVal val="visible"/>
                                      </p:to>
                                    </p:set>
                                    <p:animEffect transition="in" filter="dissolve">
                                      <p:cBhvr>
                                        <p:cTn id="15" dur="300"/>
                                        <p:tgtEl>
                                          <p:spTgt spid="6249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2468"/>
                                        </p:tgtEl>
                                        <p:attrNameLst>
                                          <p:attrName>style.visibility</p:attrName>
                                        </p:attrNameLst>
                                      </p:cBhvr>
                                      <p:to>
                                        <p:strVal val="visible"/>
                                      </p:to>
                                    </p:set>
                                    <p:animEffect transition="in" filter="fade">
                                      <p:cBhvr>
                                        <p:cTn id="20" dur="300"/>
                                        <p:tgtEl>
                                          <p:spTgt spid="6246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2469"/>
                                        </p:tgtEl>
                                        <p:attrNameLst>
                                          <p:attrName>style.visibility</p:attrName>
                                        </p:attrNameLst>
                                      </p:cBhvr>
                                      <p:to>
                                        <p:strVal val="visible"/>
                                      </p:to>
                                    </p:set>
                                    <p:animEffect transition="in" filter="fade">
                                      <p:cBhvr>
                                        <p:cTn id="23" dur="300"/>
                                        <p:tgtEl>
                                          <p:spTgt spid="6246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300"/>
                                        <p:tgtEl>
                                          <p:spTgt spid="62488"/>
                                        </p:tgtEl>
                                      </p:cBhvr>
                                    </p:animEffect>
                                    <p:set>
                                      <p:cBhvr>
                                        <p:cTn id="28" dur="1" fill="hold">
                                          <p:stCondLst>
                                            <p:cond delay="299"/>
                                          </p:stCondLst>
                                        </p:cTn>
                                        <p:tgtEl>
                                          <p:spTgt spid="62488"/>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62491"/>
                                        </p:tgtEl>
                                        <p:attrNameLst>
                                          <p:attrName>style.visibility</p:attrName>
                                        </p:attrNameLst>
                                      </p:cBhvr>
                                      <p:to>
                                        <p:strVal val="visible"/>
                                      </p:to>
                                    </p:set>
                                    <p:animEffect transition="in" filter="fade">
                                      <p:cBhvr>
                                        <p:cTn id="31" dur="300"/>
                                        <p:tgtEl>
                                          <p:spTgt spid="62491"/>
                                        </p:tgtEl>
                                      </p:cBhvr>
                                    </p:animEffect>
                                  </p:childTnLst>
                                </p:cTn>
                              </p:par>
                            </p:childTnLst>
                          </p:cTn>
                        </p:par>
                      </p:childTnLst>
                    </p:cTn>
                  </p:par>
                  <p:par>
                    <p:cTn id="32" fill="hold">
                      <p:stCondLst>
                        <p:cond delay="indefinite"/>
                      </p:stCondLst>
                      <p:childTnLst>
                        <p:par>
                          <p:cTn id="33" fill="hold">
                            <p:stCondLst>
                              <p:cond delay="0"/>
                            </p:stCondLst>
                            <p:childTnLst>
                              <p:par>
                                <p:cTn id="34" presetID="64" presetClass="path" presetSubtype="0" accel="50000" decel="50000" fill="hold" grpId="1" nodeType="clickEffect">
                                  <p:stCondLst>
                                    <p:cond delay="0"/>
                                  </p:stCondLst>
                                  <p:childTnLst>
                                    <p:animMotion origin="layout" path="M -3.33333E-6 3.3526E-6 L -3.33333E-6 -0.14428 " pathEditMode="relative" rAng="0" ptsTypes="AA">
                                      <p:cBhvr>
                                        <p:cTn id="35" dur="500" fill="hold"/>
                                        <p:tgtEl>
                                          <p:spTgt spid="62469"/>
                                        </p:tgtEl>
                                        <p:attrNameLst>
                                          <p:attrName>ppt_x</p:attrName>
                                          <p:attrName>ppt_y</p:attrName>
                                        </p:attrNameLst>
                                      </p:cBhvr>
                                      <p:rCtr x="0" y="-72"/>
                                    </p:animMotion>
                                  </p:childTnLst>
                                </p:cTn>
                              </p:par>
                            </p:childTnLst>
                          </p:cTn>
                        </p:par>
                      </p:childTnLst>
                    </p:cTn>
                  </p:par>
                  <p:par>
                    <p:cTn id="36" fill="hold">
                      <p:stCondLst>
                        <p:cond delay="indefinite"/>
                      </p:stCondLst>
                      <p:childTnLst>
                        <p:par>
                          <p:cTn id="37" fill="hold">
                            <p:stCondLst>
                              <p:cond delay="0"/>
                            </p:stCondLst>
                            <p:childTnLst>
                              <p:par>
                                <p:cTn id="38" presetID="0" presetClass="path" presetSubtype="0" accel="50000" decel="50000" fill="hold" grpId="2" nodeType="clickEffect">
                                  <p:stCondLst>
                                    <p:cond delay="0"/>
                                  </p:stCondLst>
                                  <p:childTnLst>
                                    <p:animMotion origin="layout" path="M -3.33333E-6 -0.14428 L -0.2 3.3526E-6 " pathEditMode="relative" rAng="0" ptsTypes="AA">
                                      <p:cBhvr>
                                        <p:cTn id="39" dur="500" fill="hold"/>
                                        <p:tgtEl>
                                          <p:spTgt spid="62469"/>
                                        </p:tgtEl>
                                        <p:attrNameLst>
                                          <p:attrName>ppt_x</p:attrName>
                                          <p:attrName>ppt_y</p:attrName>
                                        </p:attrNameLst>
                                      </p:cBhvr>
                                      <p:rCtr x="-100" y="72"/>
                                    </p:animMotion>
                                  </p:childTnLst>
                                </p:cTn>
                              </p:par>
                            </p:childTnLst>
                          </p:cTn>
                        </p:par>
                        <p:par>
                          <p:cTn id="40" fill="hold">
                            <p:stCondLst>
                              <p:cond delay="500"/>
                            </p:stCondLst>
                            <p:childTnLst>
                              <p:par>
                                <p:cTn id="41" presetID="17" presetClass="exit" presetSubtype="10" fill="hold" grpId="3" nodeType="afterEffect">
                                  <p:stCondLst>
                                    <p:cond delay="0"/>
                                  </p:stCondLst>
                                  <p:childTnLst>
                                    <p:anim calcmode="lin" valueType="num">
                                      <p:cBhvr>
                                        <p:cTn id="42" dur="300"/>
                                        <p:tgtEl>
                                          <p:spTgt spid="62469"/>
                                        </p:tgtEl>
                                        <p:attrNameLst>
                                          <p:attrName>ppt_w</p:attrName>
                                        </p:attrNameLst>
                                      </p:cBhvr>
                                      <p:tavLst>
                                        <p:tav tm="0">
                                          <p:val>
                                            <p:strVal val="ppt_w"/>
                                          </p:val>
                                        </p:tav>
                                        <p:tav tm="100000">
                                          <p:val>
                                            <p:fltVal val="0"/>
                                          </p:val>
                                        </p:tav>
                                      </p:tavLst>
                                    </p:anim>
                                    <p:anim calcmode="lin" valueType="num">
                                      <p:cBhvr>
                                        <p:cTn id="43" dur="300"/>
                                        <p:tgtEl>
                                          <p:spTgt spid="62469"/>
                                        </p:tgtEl>
                                        <p:attrNameLst>
                                          <p:attrName>ppt_h</p:attrName>
                                        </p:attrNameLst>
                                      </p:cBhvr>
                                      <p:tavLst>
                                        <p:tav tm="0">
                                          <p:val>
                                            <p:strVal val="ppt_h"/>
                                          </p:val>
                                        </p:tav>
                                        <p:tav tm="100000">
                                          <p:val>
                                            <p:strVal val="ppt_h"/>
                                          </p:val>
                                        </p:tav>
                                      </p:tavLst>
                                    </p:anim>
                                    <p:set>
                                      <p:cBhvr>
                                        <p:cTn id="44" dur="1" fill="hold">
                                          <p:stCondLst>
                                            <p:cond delay="299"/>
                                          </p:stCondLst>
                                        </p:cTn>
                                        <p:tgtEl>
                                          <p:spTgt spid="62469"/>
                                        </p:tgtEl>
                                        <p:attrNameLst>
                                          <p:attrName>style.visibility</p:attrName>
                                        </p:attrNameLst>
                                      </p:cBhvr>
                                      <p:to>
                                        <p:strVal val="hidden"/>
                                      </p:to>
                                    </p:set>
                                  </p:childTnLst>
                                </p:cTn>
                              </p:par>
                            </p:childTnLst>
                          </p:cTn>
                        </p:par>
                        <p:par>
                          <p:cTn id="45" fill="hold">
                            <p:stCondLst>
                              <p:cond delay="800"/>
                            </p:stCondLst>
                            <p:childTnLst>
                              <p:par>
                                <p:cTn id="46" presetID="17" presetClass="entr" presetSubtype="10" fill="hold" grpId="0" nodeType="afterEffect">
                                  <p:stCondLst>
                                    <p:cond delay="0"/>
                                  </p:stCondLst>
                                  <p:childTnLst>
                                    <p:set>
                                      <p:cBhvr>
                                        <p:cTn id="47" dur="1" fill="hold">
                                          <p:stCondLst>
                                            <p:cond delay="0"/>
                                          </p:stCondLst>
                                        </p:cTn>
                                        <p:tgtEl>
                                          <p:spTgt spid="62471"/>
                                        </p:tgtEl>
                                        <p:attrNameLst>
                                          <p:attrName>style.visibility</p:attrName>
                                        </p:attrNameLst>
                                      </p:cBhvr>
                                      <p:to>
                                        <p:strVal val="visible"/>
                                      </p:to>
                                    </p:set>
                                    <p:anim calcmode="lin" valueType="num">
                                      <p:cBhvr>
                                        <p:cTn id="48" dur="300" fill="hold"/>
                                        <p:tgtEl>
                                          <p:spTgt spid="62471"/>
                                        </p:tgtEl>
                                        <p:attrNameLst>
                                          <p:attrName>ppt_w</p:attrName>
                                        </p:attrNameLst>
                                      </p:cBhvr>
                                      <p:tavLst>
                                        <p:tav tm="0">
                                          <p:val>
                                            <p:fltVal val="0"/>
                                          </p:val>
                                        </p:tav>
                                        <p:tav tm="100000">
                                          <p:val>
                                            <p:strVal val="#ppt_w"/>
                                          </p:val>
                                        </p:tav>
                                      </p:tavLst>
                                    </p:anim>
                                    <p:anim calcmode="lin" valueType="num">
                                      <p:cBhvr>
                                        <p:cTn id="49" dur="300" fill="hold"/>
                                        <p:tgtEl>
                                          <p:spTgt spid="62471"/>
                                        </p:tgtEl>
                                        <p:attrNameLst>
                                          <p:attrName>ppt_h</p:attrName>
                                        </p:attrNameLst>
                                      </p:cBhvr>
                                      <p:tavLst>
                                        <p:tav tm="0">
                                          <p:val>
                                            <p:strVal val="#ppt_h"/>
                                          </p:val>
                                        </p:tav>
                                        <p:tav tm="100000">
                                          <p:val>
                                            <p:strVal val="#ppt_h"/>
                                          </p:val>
                                        </p:tav>
                                      </p:tavLst>
                                    </p:anim>
                                  </p:childTnLst>
                                </p:cTn>
                              </p:par>
                            </p:childTnLst>
                          </p:cTn>
                        </p:par>
                        <p:par>
                          <p:cTn id="50" fill="hold">
                            <p:stCondLst>
                              <p:cond delay="1100"/>
                            </p:stCondLst>
                            <p:childTnLst>
                              <p:par>
                                <p:cTn id="51" presetID="23" presetClass="entr" presetSubtype="32" fill="hold" grpId="0" nodeType="afterEffect">
                                  <p:stCondLst>
                                    <p:cond delay="0"/>
                                  </p:stCondLst>
                                  <p:childTnLst>
                                    <p:set>
                                      <p:cBhvr>
                                        <p:cTn id="52" dur="1" fill="hold">
                                          <p:stCondLst>
                                            <p:cond delay="0"/>
                                          </p:stCondLst>
                                        </p:cTn>
                                        <p:tgtEl>
                                          <p:spTgt spid="62472"/>
                                        </p:tgtEl>
                                        <p:attrNameLst>
                                          <p:attrName>style.visibility</p:attrName>
                                        </p:attrNameLst>
                                      </p:cBhvr>
                                      <p:to>
                                        <p:strVal val="visible"/>
                                      </p:to>
                                    </p:set>
                                    <p:anim calcmode="lin" valueType="num">
                                      <p:cBhvr>
                                        <p:cTn id="53" dur="200" fill="hold"/>
                                        <p:tgtEl>
                                          <p:spTgt spid="62472"/>
                                        </p:tgtEl>
                                        <p:attrNameLst>
                                          <p:attrName>ppt_w</p:attrName>
                                        </p:attrNameLst>
                                      </p:cBhvr>
                                      <p:tavLst>
                                        <p:tav tm="0">
                                          <p:val>
                                            <p:strVal val="4*#ppt_w"/>
                                          </p:val>
                                        </p:tav>
                                        <p:tav tm="100000">
                                          <p:val>
                                            <p:strVal val="#ppt_w"/>
                                          </p:val>
                                        </p:tav>
                                      </p:tavLst>
                                    </p:anim>
                                    <p:anim calcmode="lin" valueType="num">
                                      <p:cBhvr>
                                        <p:cTn id="54" dur="200" fill="hold"/>
                                        <p:tgtEl>
                                          <p:spTgt spid="62472"/>
                                        </p:tgtEl>
                                        <p:attrNameLst>
                                          <p:attrName>ppt_h</p:attrName>
                                        </p:attrNameLst>
                                      </p:cBhvr>
                                      <p:tavLst>
                                        <p:tav tm="0">
                                          <p:val>
                                            <p:strVal val="4*#ppt_h"/>
                                          </p:val>
                                        </p:tav>
                                        <p:tav tm="100000">
                                          <p:val>
                                            <p:strVal val="#ppt_h"/>
                                          </p:val>
                                        </p:tav>
                                      </p:tavLst>
                                    </p:anim>
                                  </p:childTnLst>
                                </p:cTn>
                              </p:par>
                            </p:childTnLst>
                          </p:cTn>
                        </p:par>
                      </p:childTnLst>
                    </p:cTn>
                  </p:par>
                  <p:par>
                    <p:cTn id="55" fill="hold">
                      <p:stCondLst>
                        <p:cond delay="indefinite"/>
                      </p:stCondLst>
                      <p:childTnLst>
                        <p:par>
                          <p:cTn id="56" fill="hold">
                            <p:stCondLst>
                              <p:cond delay="0"/>
                            </p:stCondLst>
                            <p:childTnLst>
                              <p:par>
                                <p:cTn id="57" presetID="23" presetClass="entr" presetSubtype="36" fill="hold" grpId="0" nodeType="clickEffect">
                                  <p:stCondLst>
                                    <p:cond delay="0"/>
                                  </p:stCondLst>
                                  <p:childTnLst>
                                    <p:set>
                                      <p:cBhvr>
                                        <p:cTn id="58" dur="1" fill="hold">
                                          <p:stCondLst>
                                            <p:cond delay="0"/>
                                          </p:stCondLst>
                                        </p:cTn>
                                        <p:tgtEl>
                                          <p:spTgt spid="62498"/>
                                        </p:tgtEl>
                                        <p:attrNameLst>
                                          <p:attrName>style.visibility</p:attrName>
                                        </p:attrNameLst>
                                      </p:cBhvr>
                                      <p:to>
                                        <p:strVal val="visible"/>
                                      </p:to>
                                    </p:set>
                                    <p:anim calcmode="lin" valueType="num">
                                      <p:cBhvr>
                                        <p:cTn id="59" dur="300" fill="hold"/>
                                        <p:tgtEl>
                                          <p:spTgt spid="62498"/>
                                        </p:tgtEl>
                                        <p:attrNameLst>
                                          <p:attrName>ppt_w</p:attrName>
                                        </p:attrNameLst>
                                      </p:cBhvr>
                                      <p:tavLst>
                                        <p:tav tm="0">
                                          <p:val>
                                            <p:strVal val="(6*min(max(#ppt_w*#ppt_h,.3),1)-7.4)/-.7*#ppt_w"/>
                                          </p:val>
                                        </p:tav>
                                        <p:tav tm="100000">
                                          <p:val>
                                            <p:strVal val="#ppt_w"/>
                                          </p:val>
                                        </p:tav>
                                      </p:tavLst>
                                    </p:anim>
                                    <p:anim calcmode="lin" valueType="num">
                                      <p:cBhvr>
                                        <p:cTn id="60" dur="300" fill="hold"/>
                                        <p:tgtEl>
                                          <p:spTgt spid="62498"/>
                                        </p:tgtEl>
                                        <p:attrNameLst>
                                          <p:attrName>ppt_h</p:attrName>
                                        </p:attrNameLst>
                                      </p:cBhvr>
                                      <p:tavLst>
                                        <p:tav tm="0">
                                          <p:val>
                                            <p:strVal val="(6*min(max(#ppt_w*#ppt_h,.3),1)-7.4)/-.7*#ppt_h"/>
                                          </p:val>
                                        </p:tav>
                                        <p:tav tm="100000">
                                          <p:val>
                                            <p:strVal val="#ppt_h"/>
                                          </p:val>
                                        </p:tav>
                                      </p:tavLst>
                                    </p:anim>
                                    <p:anim calcmode="lin" valueType="num">
                                      <p:cBhvr>
                                        <p:cTn id="61" dur="300" fill="hold"/>
                                        <p:tgtEl>
                                          <p:spTgt spid="62498"/>
                                        </p:tgtEl>
                                        <p:attrNameLst>
                                          <p:attrName>ppt_x</p:attrName>
                                        </p:attrNameLst>
                                      </p:cBhvr>
                                      <p:tavLst>
                                        <p:tav tm="0">
                                          <p:val>
                                            <p:fltVal val="0.5"/>
                                          </p:val>
                                        </p:tav>
                                        <p:tav tm="100000">
                                          <p:val>
                                            <p:strVal val="#ppt_x"/>
                                          </p:val>
                                        </p:tav>
                                      </p:tavLst>
                                    </p:anim>
                                    <p:anim calcmode="lin" valueType="num">
                                      <p:cBhvr>
                                        <p:cTn id="62" dur="300" fill="hold"/>
                                        <p:tgtEl>
                                          <p:spTgt spid="62498"/>
                                        </p:tgtEl>
                                        <p:attrNameLst>
                                          <p:attrName>ppt_y</p:attrName>
                                        </p:attrNameLst>
                                      </p:cBhvr>
                                      <p:tavLst>
                                        <p:tav tm="0">
                                          <p:val>
                                            <p:strVal val="1+(6*min(max(#ppt_w*#ppt_h,.3),1)-7.4)/-.7*#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62489"/>
                                        </p:tgtEl>
                                        <p:attrNameLst>
                                          <p:attrName>style.visibility</p:attrName>
                                        </p:attrNameLst>
                                      </p:cBhvr>
                                      <p:to>
                                        <p:strVal val="visible"/>
                                      </p:to>
                                    </p:set>
                                    <p:animEffect transition="in" filter="dissolve">
                                      <p:cBhvr>
                                        <p:cTn id="67" dur="300"/>
                                        <p:tgtEl>
                                          <p:spTgt spid="6248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62473"/>
                                        </p:tgtEl>
                                        <p:attrNameLst>
                                          <p:attrName>style.visibility</p:attrName>
                                        </p:attrNameLst>
                                      </p:cBhvr>
                                      <p:to>
                                        <p:strVal val="visible"/>
                                      </p:to>
                                    </p:set>
                                    <p:animEffect transition="in" filter="fade">
                                      <p:cBhvr>
                                        <p:cTn id="72" dur="300"/>
                                        <p:tgtEl>
                                          <p:spTgt spid="62473"/>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467"/>
                                        </p:tgtEl>
                                        <p:attrNameLst>
                                          <p:attrName>style.visibility</p:attrName>
                                        </p:attrNameLst>
                                      </p:cBhvr>
                                      <p:to>
                                        <p:strVal val="visible"/>
                                      </p:to>
                                    </p:set>
                                    <p:animEffect transition="in" filter="fade">
                                      <p:cBhvr>
                                        <p:cTn id="75" dur="300"/>
                                        <p:tgtEl>
                                          <p:spTgt spid="6246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62466"/>
                                        </p:tgtEl>
                                        <p:attrNameLst>
                                          <p:attrName>style.visibility</p:attrName>
                                        </p:attrNameLst>
                                      </p:cBhvr>
                                      <p:to>
                                        <p:strVal val="visible"/>
                                      </p:to>
                                    </p:set>
                                    <p:animEffect transition="in" filter="fade">
                                      <p:cBhvr>
                                        <p:cTn id="78" dur="300"/>
                                        <p:tgtEl>
                                          <p:spTgt spid="62466"/>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xit" presetSubtype="0" fill="hold" grpId="1" nodeType="clickEffect">
                                  <p:stCondLst>
                                    <p:cond delay="0"/>
                                  </p:stCondLst>
                                  <p:childTnLst>
                                    <p:animEffect transition="out" filter="fade">
                                      <p:cBhvr>
                                        <p:cTn id="82" dur="300"/>
                                        <p:tgtEl>
                                          <p:spTgt spid="62489"/>
                                        </p:tgtEl>
                                      </p:cBhvr>
                                    </p:animEffect>
                                    <p:set>
                                      <p:cBhvr>
                                        <p:cTn id="83" dur="1" fill="hold">
                                          <p:stCondLst>
                                            <p:cond delay="299"/>
                                          </p:stCondLst>
                                        </p:cTn>
                                        <p:tgtEl>
                                          <p:spTgt spid="62489"/>
                                        </p:tgtEl>
                                        <p:attrNameLst>
                                          <p:attrName>style.visibility</p:attrName>
                                        </p:attrNameLst>
                                      </p:cBhvr>
                                      <p:to>
                                        <p:strVal val="hidden"/>
                                      </p:to>
                                    </p:set>
                                  </p:childTnLst>
                                </p:cTn>
                              </p:par>
                              <p:par>
                                <p:cTn id="84" presetID="10" presetClass="entr" presetSubtype="0" fill="hold" grpId="0" nodeType="withEffect">
                                  <p:stCondLst>
                                    <p:cond delay="0"/>
                                  </p:stCondLst>
                                  <p:childTnLst>
                                    <p:set>
                                      <p:cBhvr>
                                        <p:cTn id="85" dur="1" fill="hold">
                                          <p:stCondLst>
                                            <p:cond delay="0"/>
                                          </p:stCondLst>
                                        </p:cTn>
                                        <p:tgtEl>
                                          <p:spTgt spid="62492"/>
                                        </p:tgtEl>
                                        <p:attrNameLst>
                                          <p:attrName>style.visibility</p:attrName>
                                        </p:attrNameLst>
                                      </p:cBhvr>
                                      <p:to>
                                        <p:strVal val="visible"/>
                                      </p:to>
                                    </p:set>
                                    <p:animEffect transition="in" filter="fade">
                                      <p:cBhvr>
                                        <p:cTn id="86" dur="300"/>
                                        <p:tgtEl>
                                          <p:spTgt spid="62492"/>
                                        </p:tgtEl>
                                      </p:cBhvr>
                                    </p:animEffect>
                                  </p:childTnLst>
                                </p:cTn>
                              </p:par>
                            </p:childTnLst>
                          </p:cTn>
                        </p:par>
                      </p:childTnLst>
                    </p:cTn>
                  </p:par>
                  <p:par>
                    <p:cTn id="87" fill="hold">
                      <p:stCondLst>
                        <p:cond delay="indefinite"/>
                      </p:stCondLst>
                      <p:childTnLst>
                        <p:par>
                          <p:cTn id="88" fill="hold">
                            <p:stCondLst>
                              <p:cond delay="0"/>
                            </p:stCondLst>
                            <p:childTnLst>
                              <p:par>
                                <p:cTn id="89" presetID="64" presetClass="path" presetSubtype="0" accel="50000" decel="50000" fill="hold" grpId="1" nodeType="clickEffect">
                                  <p:stCondLst>
                                    <p:cond delay="0"/>
                                  </p:stCondLst>
                                  <p:childTnLst>
                                    <p:animMotion origin="layout" path="M 1.11022E-16 -3.52601E-6 L 1.11022E-16 -0.13248 " pathEditMode="relative" rAng="0" ptsTypes="AA">
                                      <p:cBhvr>
                                        <p:cTn id="90" dur="500" fill="hold"/>
                                        <p:tgtEl>
                                          <p:spTgt spid="62466"/>
                                        </p:tgtEl>
                                        <p:attrNameLst>
                                          <p:attrName>ppt_x</p:attrName>
                                          <p:attrName>ppt_y</p:attrName>
                                        </p:attrNameLst>
                                      </p:cBhvr>
                                      <p:rCtr x="0" y="-66"/>
                                    </p:animMotion>
                                  </p:childTnLst>
                                </p:cTn>
                              </p:par>
                              <p:par>
                                <p:cTn id="91" presetID="63" presetClass="path" presetSubtype="0" accel="50000" decel="50000" fill="hold" grpId="1" nodeType="withEffect">
                                  <p:stCondLst>
                                    <p:cond delay="0"/>
                                  </p:stCondLst>
                                  <p:childTnLst>
                                    <p:animMotion origin="layout" path="M -1.66667E-6 -4.10405E-6 L 0.05938 -4.10405E-6 " pathEditMode="relative" rAng="0" ptsTypes="AA">
                                      <p:cBhvr>
                                        <p:cTn id="92" dur="500" fill="hold"/>
                                        <p:tgtEl>
                                          <p:spTgt spid="62467"/>
                                        </p:tgtEl>
                                        <p:attrNameLst>
                                          <p:attrName>ppt_x</p:attrName>
                                          <p:attrName>ppt_y</p:attrName>
                                        </p:attrNameLst>
                                      </p:cBhvr>
                                      <p:rCtr x="30" y="0"/>
                                    </p:animMotion>
                                  </p:childTnLst>
                                </p:cTn>
                              </p:par>
                            </p:childTnLst>
                          </p:cTn>
                        </p:par>
                      </p:childTnLst>
                    </p:cTn>
                  </p:par>
                  <p:par>
                    <p:cTn id="93" fill="hold">
                      <p:stCondLst>
                        <p:cond delay="indefinite"/>
                      </p:stCondLst>
                      <p:childTnLst>
                        <p:par>
                          <p:cTn id="94" fill="hold">
                            <p:stCondLst>
                              <p:cond delay="0"/>
                            </p:stCondLst>
                            <p:childTnLst>
                              <p:par>
                                <p:cTn id="95" presetID="0" presetClass="path" presetSubtype="0" accel="50000" decel="50000" fill="hold" grpId="2" nodeType="clickEffect">
                                  <p:stCondLst>
                                    <p:cond delay="0"/>
                                  </p:stCondLst>
                                  <p:childTnLst>
                                    <p:animMotion origin="layout" path="M 1.11022E-16 -0.13248 L -0.26667 0.0007 " pathEditMode="relative" rAng="0" ptsTypes="AA">
                                      <p:cBhvr>
                                        <p:cTn id="96" dur="500" fill="hold"/>
                                        <p:tgtEl>
                                          <p:spTgt spid="62466"/>
                                        </p:tgtEl>
                                        <p:attrNameLst>
                                          <p:attrName>ppt_x</p:attrName>
                                          <p:attrName>ppt_y</p:attrName>
                                        </p:attrNameLst>
                                      </p:cBhvr>
                                      <p:rCtr x="-133" y="67"/>
                                    </p:animMotion>
                                  </p:childTnLst>
                                </p:cTn>
                              </p:par>
                            </p:childTnLst>
                          </p:cTn>
                        </p:par>
                        <p:par>
                          <p:cTn id="97" fill="hold">
                            <p:stCondLst>
                              <p:cond delay="500"/>
                            </p:stCondLst>
                            <p:childTnLst>
                              <p:par>
                                <p:cTn id="98" presetID="17" presetClass="exit" presetSubtype="10" fill="hold" grpId="3" nodeType="afterEffect">
                                  <p:stCondLst>
                                    <p:cond delay="0"/>
                                  </p:stCondLst>
                                  <p:childTnLst>
                                    <p:anim calcmode="lin" valueType="num">
                                      <p:cBhvr>
                                        <p:cTn id="99" dur="300"/>
                                        <p:tgtEl>
                                          <p:spTgt spid="62466"/>
                                        </p:tgtEl>
                                        <p:attrNameLst>
                                          <p:attrName>ppt_w</p:attrName>
                                        </p:attrNameLst>
                                      </p:cBhvr>
                                      <p:tavLst>
                                        <p:tav tm="0">
                                          <p:val>
                                            <p:strVal val="ppt_w"/>
                                          </p:val>
                                        </p:tav>
                                        <p:tav tm="100000">
                                          <p:val>
                                            <p:fltVal val="0"/>
                                          </p:val>
                                        </p:tav>
                                      </p:tavLst>
                                    </p:anim>
                                    <p:anim calcmode="lin" valueType="num">
                                      <p:cBhvr>
                                        <p:cTn id="100" dur="300"/>
                                        <p:tgtEl>
                                          <p:spTgt spid="62466"/>
                                        </p:tgtEl>
                                        <p:attrNameLst>
                                          <p:attrName>ppt_h</p:attrName>
                                        </p:attrNameLst>
                                      </p:cBhvr>
                                      <p:tavLst>
                                        <p:tav tm="0">
                                          <p:val>
                                            <p:strVal val="ppt_h"/>
                                          </p:val>
                                        </p:tav>
                                        <p:tav tm="100000">
                                          <p:val>
                                            <p:strVal val="ppt_h"/>
                                          </p:val>
                                        </p:tav>
                                      </p:tavLst>
                                    </p:anim>
                                    <p:set>
                                      <p:cBhvr>
                                        <p:cTn id="101" dur="1" fill="hold">
                                          <p:stCondLst>
                                            <p:cond delay="299"/>
                                          </p:stCondLst>
                                        </p:cTn>
                                        <p:tgtEl>
                                          <p:spTgt spid="62466"/>
                                        </p:tgtEl>
                                        <p:attrNameLst>
                                          <p:attrName>style.visibility</p:attrName>
                                        </p:attrNameLst>
                                      </p:cBhvr>
                                      <p:to>
                                        <p:strVal val="hidden"/>
                                      </p:to>
                                    </p:set>
                                  </p:childTnLst>
                                </p:cTn>
                              </p:par>
                            </p:childTnLst>
                          </p:cTn>
                        </p:par>
                        <p:par>
                          <p:cTn id="102" fill="hold">
                            <p:stCondLst>
                              <p:cond delay="800"/>
                            </p:stCondLst>
                            <p:childTnLst>
                              <p:par>
                                <p:cTn id="103" presetID="17" presetClass="entr" presetSubtype="10" fill="hold" grpId="0" nodeType="afterEffect">
                                  <p:stCondLst>
                                    <p:cond delay="0"/>
                                  </p:stCondLst>
                                  <p:childTnLst>
                                    <p:set>
                                      <p:cBhvr>
                                        <p:cTn id="104" dur="1" fill="hold">
                                          <p:stCondLst>
                                            <p:cond delay="0"/>
                                          </p:stCondLst>
                                        </p:cTn>
                                        <p:tgtEl>
                                          <p:spTgt spid="62474"/>
                                        </p:tgtEl>
                                        <p:attrNameLst>
                                          <p:attrName>style.visibility</p:attrName>
                                        </p:attrNameLst>
                                      </p:cBhvr>
                                      <p:to>
                                        <p:strVal val="visible"/>
                                      </p:to>
                                    </p:set>
                                    <p:anim calcmode="lin" valueType="num">
                                      <p:cBhvr>
                                        <p:cTn id="105" dur="300" fill="hold"/>
                                        <p:tgtEl>
                                          <p:spTgt spid="62474"/>
                                        </p:tgtEl>
                                        <p:attrNameLst>
                                          <p:attrName>ppt_w</p:attrName>
                                        </p:attrNameLst>
                                      </p:cBhvr>
                                      <p:tavLst>
                                        <p:tav tm="0">
                                          <p:val>
                                            <p:fltVal val="0"/>
                                          </p:val>
                                        </p:tav>
                                        <p:tav tm="100000">
                                          <p:val>
                                            <p:strVal val="#ppt_w"/>
                                          </p:val>
                                        </p:tav>
                                      </p:tavLst>
                                    </p:anim>
                                    <p:anim calcmode="lin" valueType="num">
                                      <p:cBhvr>
                                        <p:cTn id="106" dur="300" fill="hold"/>
                                        <p:tgtEl>
                                          <p:spTgt spid="62474"/>
                                        </p:tgtEl>
                                        <p:attrNameLst>
                                          <p:attrName>ppt_h</p:attrName>
                                        </p:attrNameLst>
                                      </p:cBhvr>
                                      <p:tavLst>
                                        <p:tav tm="0">
                                          <p:val>
                                            <p:strVal val="#ppt_h"/>
                                          </p:val>
                                        </p:tav>
                                        <p:tav tm="100000">
                                          <p:val>
                                            <p:strVal val="#ppt_h"/>
                                          </p:val>
                                        </p:tav>
                                      </p:tavLst>
                                    </p:anim>
                                  </p:childTnLst>
                                </p:cTn>
                              </p:par>
                            </p:childTnLst>
                          </p:cTn>
                        </p:par>
                        <p:par>
                          <p:cTn id="107" fill="hold">
                            <p:stCondLst>
                              <p:cond delay="1100"/>
                            </p:stCondLst>
                            <p:childTnLst>
                              <p:par>
                                <p:cTn id="108" presetID="23" presetClass="entr" presetSubtype="32" fill="hold" grpId="0" nodeType="afterEffect">
                                  <p:stCondLst>
                                    <p:cond delay="0"/>
                                  </p:stCondLst>
                                  <p:childTnLst>
                                    <p:set>
                                      <p:cBhvr>
                                        <p:cTn id="109" dur="1" fill="hold">
                                          <p:stCondLst>
                                            <p:cond delay="0"/>
                                          </p:stCondLst>
                                        </p:cTn>
                                        <p:tgtEl>
                                          <p:spTgt spid="62475"/>
                                        </p:tgtEl>
                                        <p:attrNameLst>
                                          <p:attrName>style.visibility</p:attrName>
                                        </p:attrNameLst>
                                      </p:cBhvr>
                                      <p:to>
                                        <p:strVal val="visible"/>
                                      </p:to>
                                    </p:set>
                                    <p:anim calcmode="lin" valueType="num">
                                      <p:cBhvr>
                                        <p:cTn id="110" dur="200" fill="hold"/>
                                        <p:tgtEl>
                                          <p:spTgt spid="62475"/>
                                        </p:tgtEl>
                                        <p:attrNameLst>
                                          <p:attrName>ppt_w</p:attrName>
                                        </p:attrNameLst>
                                      </p:cBhvr>
                                      <p:tavLst>
                                        <p:tav tm="0">
                                          <p:val>
                                            <p:strVal val="4*#ppt_w"/>
                                          </p:val>
                                        </p:tav>
                                        <p:tav tm="100000">
                                          <p:val>
                                            <p:strVal val="#ppt_w"/>
                                          </p:val>
                                        </p:tav>
                                      </p:tavLst>
                                    </p:anim>
                                    <p:anim calcmode="lin" valueType="num">
                                      <p:cBhvr>
                                        <p:cTn id="111" dur="200" fill="hold"/>
                                        <p:tgtEl>
                                          <p:spTgt spid="62475"/>
                                        </p:tgtEl>
                                        <p:attrNameLst>
                                          <p:attrName>ppt_h</p:attrName>
                                        </p:attrNameLst>
                                      </p:cBhvr>
                                      <p:tavLst>
                                        <p:tav tm="0">
                                          <p:val>
                                            <p:strVal val="4*#ppt_h"/>
                                          </p:val>
                                        </p:tav>
                                        <p:tav tm="100000">
                                          <p:val>
                                            <p:strVal val="#ppt_h"/>
                                          </p:val>
                                        </p:tav>
                                      </p:tavLst>
                                    </p:anim>
                                  </p:childTnLst>
                                </p:cTn>
                              </p:par>
                            </p:childTnLst>
                          </p:cTn>
                        </p:par>
                      </p:childTnLst>
                    </p:cTn>
                  </p:par>
                  <p:par>
                    <p:cTn id="112" fill="hold">
                      <p:stCondLst>
                        <p:cond delay="indefinite"/>
                      </p:stCondLst>
                      <p:childTnLst>
                        <p:par>
                          <p:cTn id="113" fill="hold">
                            <p:stCondLst>
                              <p:cond delay="0"/>
                            </p:stCondLst>
                            <p:childTnLst>
                              <p:par>
                                <p:cTn id="114" presetID="23" presetClass="entr" presetSubtype="36" fill="hold" grpId="0" nodeType="clickEffect">
                                  <p:stCondLst>
                                    <p:cond delay="0"/>
                                  </p:stCondLst>
                                  <p:childTnLst>
                                    <p:set>
                                      <p:cBhvr>
                                        <p:cTn id="115" dur="1" fill="hold">
                                          <p:stCondLst>
                                            <p:cond delay="0"/>
                                          </p:stCondLst>
                                        </p:cTn>
                                        <p:tgtEl>
                                          <p:spTgt spid="62499"/>
                                        </p:tgtEl>
                                        <p:attrNameLst>
                                          <p:attrName>style.visibility</p:attrName>
                                        </p:attrNameLst>
                                      </p:cBhvr>
                                      <p:to>
                                        <p:strVal val="visible"/>
                                      </p:to>
                                    </p:set>
                                    <p:anim calcmode="lin" valueType="num">
                                      <p:cBhvr>
                                        <p:cTn id="116" dur="300" fill="hold"/>
                                        <p:tgtEl>
                                          <p:spTgt spid="62499"/>
                                        </p:tgtEl>
                                        <p:attrNameLst>
                                          <p:attrName>ppt_w</p:attrName>
                                        </p:attrNameLst>
                                      </p:cBhvr>
                                      <p:tavLst>
                                        <p:tav tm="0">
                                          <p:val>
                                            <p:strVal val="(6*min(max(#ppt_w*#ppt_h,.3),1)-7.4)/-.7*#ppt_w"/>
                                          </p:val>
                                        </p:tav>
                                        <p:tav tm="100000">
                                          <p:val>
                                            <p:strVal val="#ppt_w"/>
                                          </p:val>
                                        </p:tav>
                                      </p:tavLst>
                                    </p:anim>
                                    <p:anim calcmode="lin" valueType="num">
                                      <p:cBhvr>
                                        <p:cTn id="117" dur="300" fill="hold"/>
                                        <p:tgtEl>
                                          <p:spTgt spid="62499"/>
                                        </p:tgtEl>
                                        <p:attrNameLst>
                                          <p:attrName>ppt_h</p:attrName>
                                        </p:attrNameLst>
                                      </p:cBhvr>
                                      <p:tavLst>
                                        <p:tav tm="0">
                                          <p:val>
                                            <p:strVal val="(6*min(max(#ppt_w*#ppt_h,.3),1)-7.4)/-.7*#ppt_h"/>
                                          </p:val>
                                        </p:tav>
                                        <p:tav tm="100000">
                                          <p:val>
                                            <p:strVal val="#ppt_h"/>
                                          </p:val>
                                        </p:tav>
                                      </p:tavLst>
                                    </p:anim>
                                    <p:anim calcmode="lin" valueType="num">
                                      <p:cBhvr>
                                        <p:cTn id="118" dur="300" fill="hold"/>
                                        <p:tgtEl>
                                          <p:spTgt spid="62499"/>
                                        </p:tgtEl>
                                        <p:attrNameLst>
                                          <p:attrName>ppt_x</p:attrName>
                                        </p:attrNameLst>
                                      </p:cBhvr>
                                      <p:tavLst>
                                        <p:tav tm="0">
                                          <p:val>
                                            <p:fltVal val="0.5"/>
                                          </p:val>
                                        </p:tav>
                                        <p:tav tm="100000">
                                          <p:val>
                                            <p:strVal val="#ppt_x"/>
                                          </p:val>
                                        </p:tav>
                                      </p:tavLst>
                                    </p:anim>
                                    <p:anim calcmode="lin" valueType="num">
                                      <p:cBhvr>
                                        <p:cTn id="119" dur="300" fill="hold"/>
                                        <p:tgtEl>
                                          <p:spTgt spid="62499"/>
                                        </p:tgtEl>
                                        <p:attrNameLst>
                                          <p:attrName>ppt_y</p:attrName>
                                        </p:attrNameLst>
                                      </p:cBhvr>
                                      <p:tavLst>
                                        <p:tav tm="0">
                                          <p:val>
                                            <p:strVal val="1+(6*min(max(#ppt_w*#ppt_h,.3),1)-7.4)/-.7*#ppt_h/2"/>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9" presetClass="entr" presetSubtype="0" fill="hold" grpId="0" nodeType="clickEffect">
                                  <p:stCondLst>
                                    <p:cond delay="0"/>
                                  </p:stCondLst>
                                  <p:childTnLst>
                                    <p:set>
                                      <p:cBhvr>
                                        <p:cTn id="123" dur="1" fill="hold">
                                          <p:stCondLst>
                                            <p:cond delay="0"/>
                                          </p:stCondLst>
                                        </p:cTn>
                                        <p:tgtEl>
                                          <p:spTgt spid="62490"/>
                                        </p:tgtEl>
                                        <p:attrNameLst>
                                          <p:attrName>style.visibility</p:attrName>
                                        </p:attrNameLst>
                                      </p:cBhvr>
                                      <p:to>
                                        <p:strVal val="visible"/>
                                      </p:to>
                                    </p:set>
                                    <p:animEffect transition="in" filter="dissolve">
                                      <p:cBhvr>
                                        <p:cTn id="124" dur="300"/>
                                        <p:tgtEl>
                                          <p:spTgt spid="62490"/>
                                        </p:tgtEl>
                                      </p:cBhvr>
                                    </p:animEffect>
                                  </p:childTnLst>
                                </p:cTn>
                              </p:par>
                            </p:childTnLst>
                          </p:cTn>
                        </p:par>
                      </p:childTnLst>
                    </p:cTn>
                  </p:par>
                  <p:par>
                    <p:cTn id="125" fill="hold">
                      <p:stCondLst>
                        <p:cond delay="indefinite"/>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2476"/>
                                        </p:tgtEl>
                                        <p:attrNameLst>
                                          <p:attrName>style.visibility</p:attrName>
                                        </p:attrNameLst>
                                      </p:cBhvr>
                                      <p:to>
                                        <p:strVal val="visible"/>
                                      </p:to>
                                    </p:set>
                                    <p:animEffect transition="in" filter="fade">
                                      <p:cBhvr>
                                        <p:cTn id="129" dur="300"/>
                                        <p:tgtEl>
                                          <p:spTgt spid="62476"/>
                                        </p:tgtEl>
                                      </p:cBhvr>
                                    </p:animEffect>
                                  </p:childTnLst>
                                </p:cTn>
                              </p:par>
                              <p:par>
                                <p:cTn id="130" presetID="10" presetClass="entr" presetSubtype="0" fill="hold" grpId="0" nodeType="withEffect">
                                  <p:stCondLst>
                                    <p:cond delay="0"/>
                                  </p:stCondLst>
                                  <p:iterate type="lt">
                                    <p:tmPct val="0"/>
                                  </p:iterate>
                                  <p:childTnLst>
                                    <p:set>
                                      <p:cBhvr>
                                        <p:cTn id="131" dur="1" fill="hold">
                                          <p:stCondLst>
                                            <p:cond delay="0"/>
                                          </p:stCondLst>
                                        </p:cTn>
                                        <p:tgtEl>
                                          <p:spTgt spid="62481"/>
                                        </p:tgtEl>
                                        <p:attrNameLst>
                                          <p:attrName>style.visibility</p:attrName>
                                        </p:attrNameLst>
                                      </p:cBhvr>
                                      <p:to>
                                        <p:strVal val="visible"/>
                                      </p:to>
                                    </p:set>
                                    <p:animEffect transition="in" filter="fade">
                                      <p:cBhvr>
                                        <p:cTn id="132" dur="300"/>
                                        <p:tgtEl>
                                          <p:spTgt spid="62481"/>
                                        </p:tgtEl>
                                      </p:cBhvr>
                                    </p:animEffect>
                                  </p:childTnLst>
                                </p:cTn>
                              </p:par>
                              <p:par>
                                <p:cTn id="133" presetID="10" presetClass="entr" presetSubtype="0" fill="hold" grpId="0" nodeType="withEffect">
                                  <p:stCondLst>
                                    <p:cond delay="0"/>
                                  </p:stCondLst>
                                  <p:childTnLst>
                                    <p:set>
                                      <p:cBhvr>
                                        <p:cTn id="134" dur="1" fill="hold">
                                          <p:stCondLst>
                                            <p:cond delay="0"/>
                                          </p:stCondLst>
                                        </p:cTn>
                                        <p:tgtEl>
                                          <p:spTgt spid="62478"/>
                                        </p:tgtEl>
                                        <p:attrNameLst>
                                          <p:attrName>style.visibility</p:attrName>
                                        </p:attrNameLst>
                                      </p:cBhvr>
                                      <p:to>
                                        <p:strVal val="visible"/>
                                      </p:to>
                                    </p:set>
                                    <p:animEffect transition="in" filter="fade">
                                      <p:cBhvr>
                                        <p:cTn id="135" dur="300"/>
                                        <p:tgtEl>
                                          <p:spTgt spid="62478"/>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62477"/>
                                        </p:tgtEl>
                                        <p:attrNameLst>
                                          <p:attrName>style.visibility</p:attrName>
                                        </p:attrNameLst>
                                      </p:cBhvr>
                                      <p:to>
                                        <p:strVal val="visible"/>
                                      </p:to>
                                    </p:set>
                                    <p:animEffect transition="in" filter="fade">
                                      <p:cBhvr>
                                        <p:cTn id="138" dur="300"/>
                                        <p:tgtEl>
                                          <p:spTgt spid="62477"/>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xit" presetSubtype="0" fill="hold" grpId="1" nodeType="clickEffect">
                                  <p:stCondLst>
                                    <p:cond delay="0"/>
                                  </p:stCondLst>
                                  <p:childTnLst>
                                    <p:animEffect transition="out" filter="fade">
                                      <p:cBhvr>
                                        <p:cTn id="142" dur="300"/>
                                        <p:tgtEl>
                                          <p:spTgt spid="62490"/>
                                        </p:tgtEl>
                                      </p:cBhvr>
                                    </p:animEffect>
                                    <p:set>
                                      <p:cBhvr>
                                        <p:cTn id="143" dur="1" fill="hold">
                                          <p:stCondLst>
                                            <p:cond delay="299"/>
                                          </p:stCondLst>
                                        </p:cTn>
                                        <p:tgtEl>
                                          <p:spTgt spid="62490"/>
                                        </p:tgtEl>
                                        <p:attrNameLst>
                                          <p:attrName>style.visibility</p:attrName>
                                        </p:attrNameLst>
                                      </p:cBhvr>
                                      <p:to>
                                        <p:strVal val="hidden"/>
                                      </p:to>
                                    </p:set>
                                  </p:childTnLst>
                                </p:cTn>
                              </p:par>
                              <p:par>
                                <p:cTn id="144" presetID="10" presetClass="entr" presetSubtype="0" fill="hold" grpId="0" nodeType="withEffect">
                                  <p:stCondLst>
                                    <p:cond delay="0"/>
                                  </p:stCondLst>
                                  <p:childTnLst>
                                    <p:set>
                                      <p:cBhvr>
                                        <p:cTn id="145" dur="1" fill="hold">
                                          <p:stCondLst>
                                            <p:cond delay="0"/>
                                          </p:stCondLst>
                                        </p:cTn>
                                        <p:tgtEl>
                                          <p:spTgt spid="62493"/>
                                        </p:tgtEl>
                                        <p:attrNameLst>
                                          <p:attrName>style.visibility</p:attrName>
                                        </p:attrNameLst>
                                      </p:cBhvr>
                                      <p:to>
                                        <p:strVal val="visible"/>
                                      </p:to>
                                    </p:set>
                                    <p:animEffect transition="in" filter="fade">
                                      <p:cBhvr>
                                        <p:cTn id="146" dur="300"/>
                                        <p:tgtEl>
                                          <p:spTgt spid="62493"/>
                                        </p:tgtEl>
                                      </p:cBhvr>
                                    </p:animEffect>
                                  </p:childTnLst>
                                </p:cTn>
                              </p:par>
                            </p:childTnLst>
                          </p:cTn>
                        </p:par>
                      </p:childTnLst>
                    </p:cTn>
                  </p:par>
                  <p:par>
                    <p:cTn id="147" fill="hold">
                      <p:stCondLst>
                        <p:cond delay="indefinite"/>
                      </p:stCondLst>
                      <p:childTnLst>
                        <p:par>
                          <p:cTn id="148" fill="hold">
                            <p:stCondLst>
                              <p:cond delay="0"/>
                            </p:stCondLst>
                            <p:childTnLst>
                              <p:par>
                                <p:cTn id="149" presetID="64" presetClass="path" presetSubtype="0" accel="50000" decel="50000" fill="hold" grpId="1" nodeType="clickEffect">
                                  <p:stCondLst>
                                    <p:cond delay="0"/>
                                  </p:stCondLst>
                                  <p:childTnLst>
                                    <p:animMotion origin="layout" path="M -3.33333E-6 3.3526E-6 L -3.33333E-6 -0.14428 " pathEditMode="relative" rAng="0" ptsTypes="AA">
                                      <p:cBhvr>
                                        <p:cTn id="150" dur="500" fill="hold"/>
                                        <p:tgtEl>
                                          <p:spTgt spid="62477"/>
                                        </p:tgtEl>
                                        <p:attrNameLst>
                                          <p:attrName>ppt_x</p:attrName>
                                          <p:attrName>ppt_y</p:attrName>
                                        </p:attrNameLst>
                                      </p:cBhvr>
                                      <p:rCtr x="0" y="-72"/>
                                    </p:animMotion>
                                  </p:childTnLst>
                                </p:cTn>
                              </p:par>
                              <p:par>
                                <p:cTn id="151" presetID="63" presetClass="path" presetSubtype="0" accel="50000" decel="50000" fill="hold" grpId="1" nodeType="withEffect">
                                  <p:stCondLst>
                                    <p:cond delay="0"/>
                                  </p:stCondLst>
                                  <p:childTnLst>
                                    <p:animMotion origin="layout" path="M -1.66667E-6 -4.10405E-6 L 0.05938 -4.10405E-6 " pathEditMode="relative" rAng="0" ptsTypes="AA">
                                      <p:cBhvr>
                                        <p:cTn id="152" dur="500" fill="hold"/>
                                        <p:tgtEl>
                                          <p:spTgt spid="62478"/>
                                        </p:tgtEl>
                                        <p:attrNameLst>
                                          <p:attrName>ppt_x</p:attrName>
                                          <p:attrName>ppt_y</p:attrName>
                                        </p:attrNameLst>
                                      </p:cBhvr>
                                      <p:rCtr x="30" y="0"/>
                                    </p:animMotion>
                                  </p:childTnLst>
                                </p:cTn>
                              </p:par>
                            </p:childTnLst>
                          </p:cTn>
                        </p:par>
                      </p:childTnLst>
                    </p:cTn>
                  </p:par>
                  <p:par>
                    <p:cTn id="153" fill="hold">
                      <p:stCondLst>
                        <p:cond delay="indefinite"/>
                      </p:stCondLst>
                      <p:childTnLst>
                        <p:par>
                          <p:cTn id="154" fill="hold">
                            <p:stCondLst>
                              <p:cond delay="0"/>
                            </p:stCondLst>
                            <p:childTnLst>
                              <p:par>
                                <p:cTn id="155" presetID="0" presetClass="path" presetSubtype="0" accel="50000" decel="50000" fill="hold" grpId="2" nodeType="clickEffect">
                                  <p:stCondLst>
                                    <p:cond delay="0"/>
                                  </p:stCondLst>
                                  <p:childTnLst>
                                    <p:animMotion origin="layout" path="M -3.33333E-6 -0.14428 L -0.2 3.3526E-6 " pathEditMode="relative" rAng="0" ptsTypes="AA">
                                      <p:cBhvr>
                                        <p:cTn id="156" dur="500" fill="hold"/>
                                        <p:tgtEl>
                                          <p:spTgt spid="62477"/>
                                        </p:tgtEl>
                                        <p:attrNameLst>
                                          <p:attrName>ppt_x</p:attrName>
                                          <p:attrName>ppt_y</p:attrName>
                                        </p:attrNameLst>
                                      </p:cBhvr>
                                      <p:rCtr x="-100" y="72"/>
                                    </p:animMotion>
                                  </p:childTnLst>
                                </p:cTn>
                              </p:par>
                            </p:childTnLst>
                          </p:cTn>
                        </p:par>
                        <p:par>
                          <p:cTn id="157" fill="hold">
                            <p:stCondLst>
                              <p:cond delay="500"/>
                            </p:stCondLst>
                            <p:childTnLst>
                              <p:par>
                                <p:cTn id="158" presetID="17" presetClass="exit" presetSubtype="10" fill="hold" grpId="3" nodeType="afterEffect">
                                  <p:stCondLst>
                                    <p:cond delay="0"/>
                                  </p:stCondLst>
                                  <p:childTnLst>
                                    <p:anim calcmode="lin" valueType="num">
                                      <p:cBhvr>
                                        <p:cTn id="159" dur="300"/>
                                        <p:tgtEl>
                                          <p:spTgt spid="62477"/>
                                        </p:tgtEl>
                                        <p:attrNameLst>
                                          <p:attrName>ppt_w</p:attrName>
                                        </p:attrNameLst>
                                      </p:cBhvr>
                                      <p:tavLst>
                                        <p:tav tm="0">
                                          <p:val>
                                            <p:strVal val="ppt_w"/>
                                          </p:val>
                                        </p:tav>
                                        <p:tav tm="100000">
                                          <p:val>
                                            <p:fltVal val="0"/>
                                          </p:val>
                                        </p:tav>
                                      </p:tavLst>
                                    </p:anim>
                                    <p:anim calcmode="lin" valueType="num">
                                      <p:cBhvr>
                                        <p:cTn id="160" dur="300"/>
                                        <p:tgtEl>
                                          <p:spTgt spid="62477"/>
                                        </p:tgtEl>
                                        <p:attrNameLst>
                                          <p:attrName>ppt_h</p:attrName>
                                        </p:attrNameLst>
                                      </p:cBhvr>
                                      <p:tavLst>
                                        <p:tav tm="0">
                                          <p:val>
                                            <p:strVal val="ppt_h"/>
                                          </p:val>
                                        </p:tav>
                                        <p:tav tm="100000">
                                          <p:val>
                                            <p:strVal val="ppt_h"/>
                                          </p:val>
                                        </p:tav>
                                      </p:tavLst>
                                    </p:anim>
                                    <p:set>
                                      <p:cBhvr>
                                        <p:cTn id="161" dur="1" fill="hold">
                                          <p:stCondLst>
                                            <p:cond delay="299"/>
                                          </p:stCondLst>
                                        </p:cTn>
                                        <p:tgtEl>
                                          <p:spTgt spid="62477"/>
                                        </p:tgtEl>
                                        <p:attrNameLst>
                                          <p:attrName>style.visibility</p:attrName>
                                        </p:attrNameLst>
                                      </p:cBhvr>
                                      <p:to>
                                        <p:strVal val="hidden"/>
                                      </p:to>
                                    </p:set>
                                  </p:childTnLst>
                                </p:cTn>
                              </p:par>
                            </p:childTnLst>
                          </p:cTn>
                        </p:par>
                        <p:par>
                          <p:cTn id="162" fill="hold">
                            <p:stCondLst>
                              <p:cond delay="800"/>
                            </p:stCondLst>
                            <p:childTnLst>
                              <p:par>
                                <p:cTn id="163" presetID="17" presetClass="entr" presetSubtype="10" fill="hold" grpId="0" nodeType="afterEffect">
                                  <p:stCondLst>
                                    <p:cond delay="0"/>
                                  </p:stCondLst>
                                  <p:childTnLst>
                                    <p:set>
                                      <p:cBhvr>
                                        <p:cTn id="164" dur="1" fill="hold">
                                          <p:stCondLst>
                                            <p:cond delay="0"/>
                                          </p:stCondLst>
                                        </p:cTn>
                                        <p:tgtEl>
                                          <p:spTgt spid="62479"/>
                                        </p:tgtEl>
                                        <p:attrNameLst>
                                          <p:attrName>style.visibility</p:attrName>
                                        </p:attrNameLst>
                                      </p:cBhvr>
                                      <p:to>
                                        <p:strVal val="visible"/>
                                      </p:to>
                                    </p:set>
                                    <p:anim calcmode="lin" valueType="num">
                                      <p:cBhvr>
                                        <p:cTn id="165" dur="300" fill="hold"/>
                                        <p:tgtEl>
                                          <p:spTgt spid="62479"/>
                                        </p:tgtEl>
                                        <p:attrNameLst>
                                          <p:attrName>ppt_w</p:attrName>
                                        </p:attrNameLst>
                                      </p:cBhvr>
                                      <p:tavLst>
                                        <p:tav tm="0">
                                          <p:val>
                                            <p:fltVal val="0"/>
                                          </p:val>
                                        </p:tav>
                                        <p:tav tm="100000">
                                          <p:val>
                                            <p:strVal val="#ppt_w"/>
                                          </p:val>
                                        </p:tav>
                                      </p:tavLst>
                                    </p:anim>
                                    <p:anim calcmode="lin" valueType="num">
                                      <p:cBhvr>
                                        <p:cTn id="166" dur="300" fill="hold"/>
                                        <p:tgtEl>
                                          <p:spTgt spid="62479"/>
                                        </p:tgtEl>
                                        <p:attrNameLst>
                                          <p:attrName>ppt_h</p:attrName>
                                        </p:attrNameLst>
                                      </p:cBhvr>
                                      <p:tavLst>
                                        <p:tav tm="0">
                                          <p:val>
                                            <p:strVal val="#ppt_h"/>
                                          </p:val>
                                        </p:tav>
                                        <p:tav tm="100000">
                                          <p:val>
                                            <p:strVal val="#ppt_h"/>
                                          </p:val>
                                        </p:tav>
                                      </p:tavLst>
                                    </p:anim>
                                  </p:childTnLst>
                                </p:cTn>
                              </p:par>
                            </p:childTnLst>
                          </p:cTn>
                        </p:par>
                        <p:par>
                          <p:cTn id="167" fill="hold">
                            <p:stCondLst>
                              <p:cond delay="1100"/>
                            </p:stCondLst>
                            <p:childTnLst>
                              <p:par>
                                <p:cTn id="168" presetID="23" presetClass="entr" presetSubtype="32" fill="hold" grpId="0" nodeType="afterEffect">
                                  <p:stCondLst>
                                    <p:cond delay="0"/>
                                  </p:stCondLst>
                                  <p:childTnLst>
                                    <p:set>
                                      <p:cBhvr>
                                        <p:cTn id="169" dur="1" fill="hold">
                                          <p:stCondLst>
                                            <p:cond delay="0"/>
                                          </p:stCondLst>
                                        </p:cTn>
                                        <p:tgtEl>
                                          <p:spTgt spid="62480"/>
                                        </p:tgtEl>
                                        <p:attrNameLst>
                                          <p:attrName>style.visibility</p:attrName>
                                        </p:attrNameLst>
                                      </p:cBhvr>
                                      <p:to>
                                        <p:strVal val="visible"/>
                                      </p:to>
                                    </p:set>
                                    <p:anim calcmode="lin" valueType="num">
                                      <p:cBhvr>
                                        <p:cTn id="170" dur="200" fill="hold"/>
                                        <p:tgtEl>
                                          <p:spTgt spid="62480"/>
                                        </p:tgtEl>
                                        <p:attrNameLst>
                                          <p:attrName>ppt_w</p:attrName>
                                        </p:attrNameLst>
                                      </p:cBhvr>
                                      <p:tavLst>
                                        <p:tav tm="0">
                                          <p:val>
                                            <p:strVal val="4*#ppt_w"/>
                                          </p:val>
                                        </p:tav>
                                        <p:tav tm="100000">
                                          <p:val>
                                            <p:strVal val="#ppt_w"/>
                                          </p:val>
                                        </p:tav>
                                      </p:tavLst>
                                    </p:anim>
                                    <p:anim calcmode="lin" valueType="num">
                                      <p:cBhvr>
                                        <p:cTn id="171" dur="200" fill="hold"/>
                                        <p:tgtEl>
                                          <p:spTgt spid="62480"/>
                                        </p:tgtEl>
                                        <p:attrNameLst>
                                          <p:attrName>ppt_h</p:attrName>
                                        </p:attrNameLst>
                                      </p:cBhvr>
                                      <p:tavLst>
                                        <p:tav tm="0">
                                          <p:val>
                                            <p:strVal val="4*#ppt_h"/>
                                          </p:val>
                                        </p:tav>
                                        <p:tav tm="100000">
                                          <p:val>
                                            <p:strVal val="#ppt_h"/>
                                          </p:val>
                                        </p:tav>
                                      </p:tavLst>
                                    </p:anim>
                                  </p:childTnLst>
                                </p:cTn>
                              </p:par>
                            </p:childTnLst>
                          </p:cTn>
                        </p:par>
                        <p:par>
                          <p:cTn id="172" fill="hold">
                            <p:stCondLst>
                              <p:cond delay="1300"/>
                            </p:stCondLst>
                            <p:childTnLst>
                              <p:par>
                                <p:cTn id="173" presetID="23" presetClass="entr" presetSubtype="36" fill="hold" grpId="0" nodeType="afterEffect">
                                  <p:stCondLst>
                                    <p:cond delay="0"/>
                                  </p:stCondLst>
                                  <p:childTnLst>
                                    <p:set>
                                      <p:cBhvr>
                                        <p:cTn id="174" dur="1" fill="hold">
                                          <p:stCondLst>
                                            <p:cond delay="0"/>
                                          </p:stCondLst>
                                        </p:cTn>
                                        <p:tgtEl>
                                          <p:spTgt spid="62485"/>
                                        </p:tgtEl>
                                        <p:attrNameLst>
                                          <p:attrName>style.visibility</p:attrName>
                                        </p:attrNameLst>
                                      </p:cBhvr>
                                      <p:to>
                                        <p:strVal val="visible"/>
                                      </p:to>
                                    </p:set>
                                    <p:anim calcmode="lin" valueType="num">
                                      <p:cBhvr>
                                        <p:cTn id="175" dur="300" fill="hold"/>
                                        <p:tgtEl>
                                          <p:spTgt spid="62485"/>
                                        </p:tgtEl>
                                        <p:attrNameLst>
                                          <p:attrName>ppt_w</p:attrName>
                                        </p:attrNameLst>
                                      </p:cBhvr>
                                      <p:tavLst>
                                        <p:tav tm="0">
                                          <p:val>
                                            <p:strVal val="(6*min(max(#ppt_w*#ppt_h,.3),1)-7.4)/-.7*#ppt_w"/>
                                          </p:val>
                                        </p:tav>
                                        <p:tav tm="100000">
                                          <p:val>
                                            <p:strVal val="#ppt_w"/>
                                          </p:val>
                                        </p:tav>
                                      </p:tavLst>
                                    </p:anim>
                                    <p:anim calcmode="lin" valueType="num">
                                      <p:cBhvr>
                                        <p:cTn id="176" dur="300" fill="hold"/>
                                        <p:tgtEl>
                                          <p:spTgt spid="62485"/>
                                        </p:tgtEl>
                                        <p:attrNameLst>
                                          <p:attrName>ppt_h</p:attrName>
                                        </p:attrNameLst>
                                      </p:cBhvr>
                                      <p:tavLst>
                                        <p:tav tm="0">
                                          <p:val>
                                            <p:strVal val="(6*min(max(#ppt_w*#ppt_h,.3),1)-7.4)/-.7*#ppt_h"/>
                                          </p:val>
                                        </p:tav>
                                        <p:tav tm="100000">
                                          <p:val>
                                            <p:strVal val="#ppt_h"/>
                                          </p:val>
                                        </p:tav>
                                      </p:tavLst>
                                    </p:anim>
                                    <p:anim calcmode="lin" valueType="num">
                                      <p:cBhvr>
                                        <p:cTn id="177" dur="300" fill="hold"/>
                                        <p:tgtEl>
                                          <p:spTgt spid="62485"/>
                                        </p:tgtEl>
                                        <p:attrNameLst>
                                          <p:attrName>ppt_x</p:attrName>
                                        </p:attrNameLst>
                                      </p:cBhvr>
                                      <p:tavLst>
                                        <p:tav tm="0">
                                          <p:val>
                                            <p:fltVal val="0.5"/>
                                          </p:val>
                                        </p:tav>
                                        <p:tav tm="100000">
                                          <p:val>
                                            <p:strVal val="#ppt_x"/>
                                          </p:val>
                                        </p:tav>
                                      </p:tavLst>
                                    </p:anim>
                                    <p:anim calcmode="lin" valueType="num">
                                      <p:cBhvr>
                                        <p:cTn id="178" dur="300" fill="hold"/>
                                        <p:tgtEl>
                                          <p:spTgt spid="62485"/>
                                        </p:tgtEl>
                                        <p:attrNameLst>
                                          <p:attrName>ppt_y</p:attrName>
                                        </p:attrNameLst>
                                      </p:cBhvr>
                                      <p:tavLst>
                                        <p:tav tm="0">
                                          <p:val>
                                            <p:strVal val="1+(6*min(max(#ppt_w*#ppt_h,.3),1)-7.4)/-.7*#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3" presetClass="entr" presetSubtype="36" fill="hold" grpId="0" nodeType="clickEffect">
                                  <p:stCondLst>
                                    <p:cond delay="0"/>
                                  </p:stCondLst>
                                  <p:childTnLst>
                                    <p:set>
                                      <p:cBhvr>
                                        <p:cTn id="182" dur="1" fill="hold">
                                          <p:stCondLst>
                                            <p:cond delay="0"/>
                                          </p:stCondLst>
                                        </p:cTn>
                                        <p:tgtEl>
                                          <p:spTgt spid="62500"/>
                                        </p:tgtEl>
                                        <p:attrNameLst>
                                          <p:attrName>style.visibility</p:attrName>
                                        </p:attrNameLst>
                                      </p:cBhvr>
                                      <p:to>
                                        <p:strVal val="visible"/>
                                      </p:to>
                                    </p:set>
                                    <p:anim calcmode="lin" valueType="num">
                                      <p:cBhvr>
                                        <p:cTn id="183" dur="300" fill="hold"/>
                                        <p:tgtEl>
                                          <p:spTgt spid="62500"/>
                                        </p:tgtEl>
                                        <p:attrNameLst>
                                          <p:attrName>ppt_w</p:attrName>
                                        </p:attrNameLst>
                                      </p:cBhvr>
                                      <p:tavLst>
                                        <p:tav tm="0">
                                          <p:val>
                                            <p:strVal val="(6*min(max(#ppt_w*#ppt_h,.3),1)-7.4)/-.7*#ppt_w"/>
                                          </p:val>
                                        </p:tav>
                                        <p:tav tm="100000">
                                          <p:val>
                                            <p:strVal val="#ppt_w"/>
                                          </p:val>
                                        </p:tav>
                                      </p:tavLst>
                                    </p:anim>
                                    <p:anim calcmode="lin" valueType="num">
                                      <p:cBhvr>
                                        <p:cTn id="184" dur="300" fill="hold"/>
                                        <p:tgtEl>
                                          <p:spTgt spid="62500"/>
                                        </p:tgtEl>
                                        <p:attrNameLst>
                                          <p:attrName>ppt_h</p:attrName>
                                        </p:attrNameLst>
                                      </p:cBhvr>
                                      <p:tavLst>
                                        <p:tav tm="0">
                                          <p:val>
                                            <p:strVal val="(6*min(max(#ppt_w*#ppt_h,.3),1)-7.4)/-.7*#ppt_h"/>
                                          </p:val>
                                        </p:tav>
                                        <p:tav tm="100000">
                                          <p:val>
                                            <p:strVal val="#ppt_h"/>
                                          </p:val>
                                        </p:tav>
                                      </p:tavLst>
                                    </p:anim>
                                    <p:anim calcmode="lin" valueType="num">
                                      <p:cBhvr>
                                        <p:cTn id="185" dur="300" fill="hold"/>
                                        <p:tgtEl>
                                          <p:spTgt spid="62500"/>
                                        </p:tgtEl>
                                        <p:attrNameLst>
                                          <p:attrName>ppt_x</p:attrName>
                                        </p:attrNameLst>
                                      </p:cBhvr>
                                      <p:tavLst>
                                        <p:tav tm="0">
                                          <p:val>
                                            <p:fltVal val="0.5"/>
                                          </p:val>
                                        </p:tav>
                                        <p:tav tm="100000">
                                          <p:val>
                                            <p:strVal val="#ppt_x"/>
                                          </p:val>
                                        </p:tav>
                                      </p:tavLst>
                                    </p:anim>
                                    <p:anim calcmode="lin" valueType="num">
                                      <p:cBhvr>
                                        <p:cTn id="186" dur="300" fill="hold"/>
                                        <p:tgtEl>
                                          <p:spTgt spid="62500"/>
                                        </p:tgtEl>
                                        <p:attrNameLst>
                                          <p:attrName>ppt_y</p:attrName>
                                        </p:attrNameLst>
                                      </p:cBhvr>
                                      <p:tavLst>
                                        <p:tav tm="0">
                                          <p:val>
                                            <p:strVal val="1+(6*min(max(#ppt_w*#ppt_h,.3),1)-7.4)/-.7*#ppt_h/2"/>
                                          </p:val>
                                        </p:tav>
                                        <p:tav tm="100000">
                                          <p:val>
                                            <p:strVal val="#ppt_y"/>
                                          </p:val>
                                        </p:tav>
                                      </p:tavLst>
                                    </p:anim>
                                  </p:childTnLst>
                                </p:cTn>
                              </p:par>
                            </p:childTnLst>
                          </p:cTn>
                        </p:par>
                      </p:childTnLst>
                    </p:cTn>
                  </p:par>
                  <p:par>
                    <p:cTn id="187" fill="hold">
                      <p:stCondLst>
                        <p:cond delay="indefinite"/>
                      </p:stCondLst>
                      <p:childTnLst>
                        <p:par>
                          <p:cTn id="188" fill="hold">
                            <p:stCondLst>
                              <p:cond delay="0"/>
                            </p:stCondLst>
                            <p:childTnLst>
                              <p:par>
                                <p:cTn id="189" presetID="10" presetClass="exit" presetSubtype="0" fill="hold" grpId="1" nodeType="clickEffect">
                                  <p:stCondLst>
                                    <p:cond delay="0"/>
                                  </p:stCondLst>
                                  <p:childTnLst>
                                    <p:animEffect transition="out" filter="fade">
                                      <p:cBhvr>
                                        <p:cTn id="190" dur="500"/>
                                        <p:tgtEl>
                                          <p:spTgt spid="62485"/>
                                        </p:tgtEl>
                                      </p:cBhvr>
                                    </p:animEffect>
                                    <p:set>
                                      <p:cBhvr>
                                        <p:cTn id="191" dur="1" fill="hold">
                                          <p:stCondLst>
                                            <p:cond delay="499"/>
                                          </p:stCondLst>
                                        </p:cTn>
                                        <p:tgtEl>
                                          <p:spTgt spid="62485"/>
                                        </p:tgtEl>
                                        <p:attrNameLst>
                                          <p:attrName>style.visibility</p:attrName>
                                        </p:attrNameLst>
                                      </p:cBhvr>
                                      <p:to>
                                        <p:strVal val="hidden"/>
                                      </p:to>
                                    </p:set>
                                  </p:childTnLst>
                                </p:cTn>
                              </p:par>
                            </p:childTnLst>
                          </p:cTn>
                        </p:par>
                        <p:par>
                          <p:cTn id="192" fill="hold">
                            <p:stCondLst>
                              <p:cond delay="500"/>
                            </p:stCondLst>
                            <p:childTnLst>
                              <p:par>
                                <p:cTn id="193" presetID="9" presetClass="entr" presetSubtype="0" fill="hold" grpId="0" nodeType="afterEffect">
                                  <p:stCondLst>
                                    <p:cond delay="0"/>
                                  </p:stCondLst>
                                  <p:childTnLst>
                                    <p:set>
                                      <p:cBhvr>
                                        <p:cTn id="194" dur="1" fill="hold">
                                          <p:stCondLst>
                                            <p:cond delay="0"/>
                                          </p:stCondLst>
                                        </p:cTn>
                                        <p:tgtEl>
                                          <p:spTgt spid="62483"/>
                                        </p:tgtEl>
                                        <p:attrNameLst>
                                          <p:attrName>style.visibility</p:attrName>
                                        </p:attrNameLst>
                                      </p:cBhvr>
                                      <p:to>
                                        <p:strVal val="visible"/>
                                      </p:to>
                                    </p:set>
                                    <p:animEffect transition="in" filter="dissolve">
                                      <p:cBhvr>
                                        <p:cTn id="195" dur="300"/>
                                        <p:tgtEl>
                                          <p:spTgt spid="62483"/>
                                        </p:tgtEl>
                                      </p:cBhvr>
                                    </p:animEffect>
                                  </p:childTnLst>
                                </p:cTn>
                              </p:par>
                            </p:childTnLst>
                          </p:cTn>
                        </p:par>
                        <p:par>
                          <p:cTn id="196" fill="hold">
                            <p:stCondLst>
                              <p:cond delay="800"/>
                            </p:stCondLst>
                            <p:childTnLst>
                              <p:par>
                                <p:cTn id="197" presetID="22" presetClass="entr" presetSubtype="4" fill="hold" grpId="0" nodeType="afterEffect">
                                  <p:stCondLst>
                                    <p:cond delay="0"/>
                                  </p:stCondLst>
                                  <p:childTnLst>
                                    <p:set>
                                      <p:cBhvr>
                                        <p:cTn id="198" dur="1" fill="hold">
                                          <p:stCondLst>
                                            <p:cond delay="0"/>
                                          </p:stCondLst>
                                        </p:cTn>
                                        <p:tgtEl>
                                          <p:spTgt spid="62484"/>
                                        </p:tgtEl>
                                        <p:attrNameLst>
                                          <p:attrName>style.visibility</p:attrName>
                                        </p:attrNameLst>
                                      </p:cBhvr>
                                      <p:to>
                                        <p:strVal val="visible"/>
                                      </p:to>
                                    </p:set>
                                    <p:animEffect transition="in" filter="wipe(down)">
                                      <p:cBhvr>
                                        <p:cTn id="199" dur="400"/>
                                        <p:tgtEl>
                                          <p:spTgt spid="62484"/>
                                        </p:tgtEl>
                                      </p:cBhvr>
                                    </p:animEffect>
                                  </p:childTnLst>
                                </p:cTn>
                              </p:par>
                            </p:childTnLst>
                          </p:cTn>
                        </p:par>
                      </p:childTnLst>
                    </p:cTn>
                  </p:par>
                  <p:par>
                    <p:cTn id="200" fill="hold">
                      <p:stCondLst>
                        <p:cond delay="indefinite"/>
                      </p:stCondLst>
                      <p:childTnLst>
                        <p:par>
                          <p:cTn id="201" fill="hold">
                            <p:stCondLst>
                              <p:cond delay="0"/>
                            </p:stCondLst>
                            <p:childTnLst>
                              <p:par>
                                <p:cTn id="202" presetID="45" presetClass="exit" presetSubtype="0" fill="hold" grpId="1" nodeType="clickEffect">
                                  <p:stCondLst>
                                    <p:cond delay="0"/>
                                  </p:stCondLst>
                                  <p:iterate type="lt">
                                    <p:tmPct val="10000"/>
                                  </p:iterate>
                                  <p:childTnLst>
                                    <p:animEffect transition="out" filter="fade">
                                      <p:cBhvr>
                                        <p:cTn id="203" dur="200"/>
                                        <p:tgtEl>
                                          <p:spTgt spid="62481"/>
                                        </p:tgtEl>
                                      </p:cBhvr>
                                    </p:animEffect>
                                    <p:anim calcmode="lin" valueType="num">
                                      <p:cBhvr>
                                        <p:cTn id="204" dur="200"/>
                                        <p:tgtEl>
                                          <p:spTgt spid="62481"/>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205" dur="200"/>
                                        <p:tgtEl>
                                          <p:spTgt spid="62481"/>
                                        </p:tgtEl>
                                        <p:attrNameLst>
                                          <p:attrName>ppt_h</p:attrName>
                                        </p:attrNameLst>
                                      </p:cBhvr>
                                      <p:tavLst>
                                        <p:tav tm="0">
                                          <p:val>
                                            <p:strVal val="ppt_h"/>
                                          </p:val>
                                        </p:tav>
                                        <p:tav tm="100000">
                                          <p:val>
                                            <p:strVal val="ppt_h"/>
                                          </p:val>
                                        </p:tav>
                                      </p:tavLst>
                                    </p:anim>
                                    <p:set>
                                      <p:cBhvr>
                                        <p:cTn id="206" dur="1" fill="hold">
                                          <p:stCondLst>
                                            <p:cond delay="199"/>
                                          </p:stCondLst>
                                        </p:cTn>
                                        <p:tgtEl>
                                          <p:spTgt spid="62481"/>
                                        </p:tgtEl>
                                        <p:attrNameLst>
                                          <p:attrName>style.visibility</p:attrName>
                                        </p:attrNameLst>
                                      </p:cBhvr>
                                      <p:to>
                                        <p:strVal val="hidden"/>
                                      </p:to>
                                    </p:set>
                                  </p:childTnLst>
                                </p:cTn>
                              </p:par>
                            </p:childTnLst>
                          </p:cTn>
                        </p:par>
                        <p:par>
                          <p:cTn id="207" fill="hold">
                            <p:stCondLst>
                              <p:cond delay="220"/>
                            </p:stCondLst>
                            <p:childTnLst>
                              <p:par>
                                <p:cTn id="208" presetID="19" presetClass="entr" presetSubtype="10" fill="hold" grpId="0" nodeType="afterEffect">
                                  <p:stCondLst>
                                    <p:cond delay="0"/>
                                  </p:stCondLst>
                                  <p:iterate type="lt">
                                    <p:tmPct val="10000"/>
                                  </p:iterate>
                                  <p:childTnLst>
                                    <p:set>
                                      <p:cBhvr>
                                        <p:cTn id="209" dur="1" fill="hold">
                                          <p:stCondLst>
                                            <p:cond delay="0"/>
                                          </p:stCondLst>
                                        </p:cTn>
                                        <p:tgtEl>
                                          <p:spTgt spid="62482"/>
                                        </p:tgtEl>
                                        <p:attrNameLst>
                                          <p:attrName>style.visibility</p:attrName>
                                        </p:attrNameLst>
                                      </p:cBhvr>
                                      <p:to>
                                        <p:strVal val="visible"/>
                                      </p:to>
                                    </p:set>
                                    <p:anim calcmode="lin" valueType="num">
                                      <p:cBhvr>
                                        <p:cTn id="210" dur="200" fill="hold"/>
                                        <p:tgtEl>
                                          <p:spTgt spid="62482"/>
                                        </p:tgtEl>
                                        <p:attrNameLst>
                                          <p:attrName>ppt_w</p:attrName>
                                        </p:attrNameLst>
                                      </p:cBhvr>
                                      <p:tavLst>
                                        <p:tav tm="0" fmla="#ppt_w*sin(2.5*pi*$)">
                                          <p:val>
                                            <p:fltVal val="0"/>
                                          </p:val>
                                        </p:tav>
                                        <p:tav tm="100000">
                                          <p:val>
                                            <p:fltVal val="1"/>
                                          </p:val>
                                        </p:tav>
                                      </p:tavLst>
                                    </p:anim>
                                    <p:anim calcmode="lin" valueType="num">
                                      <p:cBhvr>
                                        <p:cTn id="211" dur="200" fill="hold"/>
                                        <p:tgtEl>
                                          <p:spTgt spid="62482"/>
                                        </p:tgtEl>
                                        <p:attrNameLst>
                                          <p:attrName>ppt_h</p:attrName>
                                        </p:attrNameLst>
                                      </p:cBhvr>
                                      <p:tavLst>
                                        <p:tav tm="0">
                                          <p:val>
                                            <p:strVal val="#ppt_h"/>
                                          </p:val>
                                        </p:tav>
                                        <p:tav tm="100000">
                                          <p:val>
                                            <p:strVal val="#ppt_h"/>
                                          </p:val>
                                        </p:tav>
                                      </p:tavLst>
                                    </p:anim>
                                  </p:childTnLst>
                                </p:cTn>
                              </p:par>
                              <p:par>
                                <p:cTn id="212" presetID="10" presetClass="exit" presetSubtype="0" fill="hold" grpId="1" nodeType="withEffect">
                                  <p:stCondLst>
                                    <p:cond delay="0"/>
                                  </p:stCondLst>
                                  <p:childTnLst>
                                    <p:animEffect transition="out" filter="fade">
                                      <p:cBhvr>
                                        <p:cTn id="213" dur="500"/>
                                        <p:tgtEl>
                                          <p:spTgt spid="62500"/>
                                        </p:tgtEl>
                                      </p:cBhvr>
                                    </p:animEffect>
                                    <p:set>
                                      <p:cBhvr>
                                        <p:cTn id="214" dur="1" fill="hold">
                                          <p:stCondLst>
                                            <p:cond delay="499"/>
                                          </p:stCondLst>
                                        </p:cTn>
                                        <p:tgtEl>
                                          <p:spTgt spid="62500"/>
                                        </p:tgtEl>
                                        <p:attrNameLst>
                                          <p:attrName>style.visibility</p:attrName>
                                        </p:attrNameLst>
                                      </p:cBhvr>
                                      <p:to>
                                        <p:strVal val="hidden"/>
                                      </p:to>
                                    </p:set>
                                  </p:childTnLst>
                                </p:cTn>
                              </p:par>
                              <p:par>
                                <p:cTn id="215" presetID="10" presetClass="entr" presetSubtype="0" fill="hold" grpId="0" nodeType="withEffect">
                                  <p:stCondLst>
                                    <p:cond delay="0"/>
                                  </p:stCondLst>
                                  <p:childTnLst>
                                    <p:set>
                                      <p:cBhvr>
                                        <p:cTn id="216" dur="1" fill="hold">
                                          <p:stCondLst>
                                            <p:cond delay="0"/>
                                          </p:stCondLst>
                                        </p:cTn>
                                        <p:tgtEl>
                                          <p:spTgt spid="62501"/>
                                        </p:tgtEl>
                                        <p:attrNameLst>
                                          <p:attrName>style.visibility</p:attrName>
                                        </p:attrNameLst>
                                      </p:cBhvr>
                                      <p:to>
                                        <p:strVal val="visible"/>
                                      </p:to>
                                    </p:set>
                                    <p:animEffect transition="in" filter="fade">
                                      <p:cBhvr>
                                        <p:cTn id="217" dur="500"/>
                                        <p:tgtEl>
                                          <p:spTgt spid="62501"/>
                                        </p:tgtEl>
                                      </p:cBhvr>
                                    </p:animEffect>
                                  </p:childTnLst>
                                </p:cTn>
                              </p:par>
                            </p:childTnLst>
                          </p:cTn>
                        </p:par>
                      </p:childTnLst>
                    </p:cTn>
                  </p:par>
                  <p:par>
                    <p:cTn id="218" fill="hold">
                      <p:stCondLst>
                        <p:cond delay="indefinite"/>
                      </p:stCondLst>
                      <p:childTnLst>
                        <p:par>
                          <p:cTn id="219" fill="hold">
                            <p:stCondLst>
                              <p:cond delay="0"/>
                            </p:stCondLst>
                            <p:childTnLst>
                              <p:par>
                                <p:cTn id="220" presetID="9" presetClass="entr" presetSubtype="0" fill="hold" grpId="0" nodeType="clickEffect">
                                  <p:stCondLst>
                                    <p:cond delay="0"/>
                                  </p:stCondLst>
                                  <p:childTnLst>
                                    <p:set>
                                      <p:cBhvr>
                                        <p:cTn id="221" dur="1" fill="hold">
                                          <p:stCondLst>
                                            <p:cond delay="0"/>
                                          </p:stCondLst>
                                        </p:cTn>
                                        <p:tgtEl>
                                          <p:spTgt spid="62487"/>
                                        </p:tgtEl>
                                        <p:attrNameLst>
                                          <p:attrName>style.visibility</p:attrName>
                                        </p:attrNameLst>
                                      </p:cBhvr>
                                      <p:to>
                                        <p:strVal val="visible"/>
                                      </p:to>
                                    </p:set>
                                    <p:animEffect transition="in" filter="dissolve">
                                      <p:cBhvr>
                                        <p:cTn id="222" dur="300"/>
                                        <p:tgtEl>
                                          <p:spTgt spid="62487"/>
                                        </p:tgtEl>
                                      </p:cBhvr>
                                    </p:animEffect>
                                  </p:childTnLst>
                                </p:cTn>
                              </p:par>
                            </p:childTnLst>
                          </p:cTn>
                        </p:par>
                      </p:childTnLst>
                    </p:cTn>
                  </p:par>
                  <p:par>
                    <p:cTn id="223" fill="hold">
                      <p:stCondLst>
                        <p:cond delay="indefinite"/>
                      </p:stCondLst>
                      <p:childTnLst>
                        <p:par>
                          <p:cTn id="224" fill="hold">
                            <p:stCondLst>
                              <p:cond delay="0"/>
                            </p:stCondLst>
                            <p:childTnLst>
                              <p:par>
                                <p:cTn id="225" presetID="22" presetClass="entr" presetSubtype="1" fill="hold" grpId="0" nodeType="clickEffect">
                                  <p:stCondLst>
                                    <p:cond delay="0"/>
                                  </p:stCondLst>
                                  <p:childTnLst>
                                    <p:set>
                                      <p:cBhvr>
                                        <p:cTn id="226" dur="1" fill="hold">
                                          <p:stCondLst>
                                            <p:cond delay="0"/>
                                          </p:stCondLst>
                                        </p:cTn>
                                        <p:tgtEl>
                                          <p:spTgt spid="62497"/>
                                        </p:tgtEl>
                                        <p:attrNameLst>
                                          <p:attrName>style.visibility</p:attrName>
                                        </p:attrNameLst>
                                      </p:cBhvr>
                                      <p:to>
                                        <p:strVal val="visible"/>
                                      </p:to>
                                    </p:set>
                                    <p:animEffect transition="in" filter="wipe(up)">
                                      <p:cBhvr>
                                        <p:cTn id="227" dur="300"/>
                                        <p:tgtEl>
                                          <p:spTgt spid="62497"/>
                                        </p:tgtEl>
                                      </p:cBhvr>
                                    </p:animEffect>
                                  </p:childTnLst>
                                </p:cTn>
                              </p:par>
                            </p:childTnLst>
                          </p:cTn>
                        </p:par>
                        <p:par>
                          <p:cTn id="228" fill="hold">
                            <p:stCondLst>
                              <p:cond delay="300"/>
                            </p:stCondLst>
                            <p:childTnLst>
                              <p:par>
                                <p:cTn id="229" presetID="9" presetClass="entr" presetSubtype="0" fill="hold" grpId="0" nodeType="afterEffect">
                                  <p:stCondLst>
                                    <p:cond delay="0"/>
                                  </p:stCondLst>
                                  <p:childTnLst>
                                    <p:set>
                                      <p:cBhvr>
                                        <p:cTn id="230" dur="1" fill="hold">
                                          <p:stCondLst>
                                            <p:cond delay="0"/>
                                          </p:stCondLst>
                                        </p:cTn>
                                        <p:tgtEl>
                                          <p:spTgt spid="62496"/>
                                        </p:tgtEl>
                                        <p:attrNameLst>
                                          <p:attrName>style.visibility</p:attrName>
                                        </p:attrNameLst>
                                      </p:cBhvr>
                                      <p:to>
                                        <p:strVal val="visible"/>
                                      </p:to>
                                    </p:set>
                                    <p:animEffect transition="in" filter="dissolve">
                                      <p:cBhvr>
                                        <p:cTn id="231" dur="300"/>
                                        <p:tgtEl>
                                          <p:spTgt spid="624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p:bldP spid="62466" grpId="1"/>
      <p:bldP spid="62466" grpId="2"/>
      <p:bldP spid="62466" grpId="3"/>
      <p:bldP spid="62467" grpId="0"/>
      <p:bldP spid="62467" grpId="1"/>
      <p:bldP spid="62468" grpId="0"/>
      <p:bldP spid="62469" grpId="0"/>
      <p:bldP spid="62469" grpId="1"/>
      <p:bldP spid="62469" grpId="2"/>
      <p:bldP spid="62469" grpId="3"/>
      <p:bldP spid="62471" grpId="0"/>
      <p:bldP spid="62472" grpId="0"/>
      <p:bldP spid="62473" grpId="0"/>
      <p:bldP spid="62474" grpId="0"/>
      <p:bldP spid="62475" grpId="0"/>
      <p:bldP spid="62476" grpId="0"/>
      <p:bldP spid="62477" grpId="0"/>
      <p:bldP spid="62477" grpId="1"/>
      <p:bldP spid="62477" grpId="2"/>
      <p:bldP spid="62477" grpId="3"/>
      <p:bldP spid="62478" grpId="0"/>
      <p:bldP spid="62478" grpId="1"/>
      <p:bldP spid="62479" grpId="0"/>
      <p:bldP spid="62480" grpId="0"/>
      <p:bldP spid="62481" grpId="0"/>
      <p:bldP spid="62481" grpId="1"/>
      <p:bldP spid="62482" grpId="0"/>
      <p:bldP spid="62483" grpId="0"/>
      <p:bldP spid="62484" grpId="0" animBg="1"/>
      <p:bldP spid="62487" grpId="0"/>
      <p:bldP spid="62488" grpId="0"/>
      <p:bldP spid="62488" grpId="1"/>
      <p:bldP spid="62489" grpId="0"/>
      <p:bldP spid="62489" grpId="1"/>
      <p:bldP spid="62490" grpId="0"/>
      <p:bldP spid="62490" grpId="1"/>
      <p:bldP spid="62491" grpId="0"/>
      <p:bldP spid="62492" grpId="0"/>
      <p:bldP spid="62493" grpId="0"/>
      <p:bldP spid="62495" grpId="0"/>
      <p:bldP spid="62496" grpId="0"/>
      <p:bldP spid="62497" grpId="0" animBg="1"/>
      <p:bldP spid="62485" grpId="0" animBg="1"/>
      <p:bldP spid="62485" grpId="1" animBg="1"/>
      <p:bldP spid="62498" grpId="0" animBg="1"/>
      <p:bldP spid="62499" grpId="0" animBg="1"/>
      <p:bldP spid="62500" grpId="0" animBg="1"/>
      <p:bldP spid="62500" grpId="1" animBg="1"/>
      <p:bldP spid="62501"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65539" name="Text Box 3"/>
          <p:cNvSpPr txBox="1">
            <a:spLocks noChangeArrowheads="1"/>
          </p:cNvSpPr>
          <p:nvPr/>
        </p:nvSpPr>
        <p:spPr bwMode="auto">
          <a:xfrm>
            <a:off x="762000" y="990600"/>
            <a:ext cx="7696200" cy="487363"/>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¿Le prestas el dinero a Lupita?</a:t>
            </a:r>
          </a:p>
        </p:txBody>
      </p:sp>
      <p:sp>
        <p:nvSpPr>
          <p:cNvPr id="65540" name="Text Box 4"/>
          <p:cNvSpPr txBox="1">
            <a:spLocks noChangeArrowheads="1"/>
          </p:cNvSpPr>
          <p:nvPr/>
        </p:nvSpPr>
        <p:spPr bwMode="auto">
          <a:xfrm>
            <a:off x="990600" y="1524000"/>
            <a:ext cx="6324600" cy="487363"/>
          </a:xfrm>
          <a:prstGeom prst="rect">
            <a:avLst/>
          </a:prstGeom>
          <a:noFill/>
          <a:ln w="9525">
            <a:noFill/>
            <a:miter lim="800000"/>
            <a:headEnd/>
            <a:tailEnd/>
          </a:ln>
        </p:spPr>
        <p:txBody>
          <a:bodyPr lIns="0" tIns="0" rIns="0" bIns="0">
            <a:spAutoFit/>
          </a:bodyPr>
          <a:lstStyle/>
          <a:p>
            <a:pPr>
              <a:spcBef>
                <a:spcPct val="50000"/>
              </a:spcBef>
            </a:pPr>
            <a:r>
              <a:rPr lang="en-US" sz="3200"/>
              <a:t>Will you lend Lupita the money?</a:t>
            </a:r>
          </a:p>
        </p:txBody>
      </p:sp>
      <p:sp>
        <p:nvSpPr>
          <p:cNvPr id="65541" name="Text Box 5"/>
          <p:cNvSpPr txBox="1">
            <a:spLocks noChangeArrowheads="1"/>
          </p:cNvSpPr>
          <p:nvPr/>
        </p:nvSpPr>
        <p:spPr bwMode="auto">
          <a:xfrm>
            <a:off x="762000" y="2103438"/>
            <a:ext cx="7239000" cy="487362"/>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No, no se lo presto.  Es mucho dinero.</a:t>
            </a:r>
          </a:p>
        </p:txBody>
      </p:sp>
      <p:sp>
        <p:nvSpPr>
          <p:cNvPr id="65542" name="Text Box 6"/>
          <p:cNvSpPr txBox="1">
            <a:spLocks noChangeArrowheads="1"/>
          </p:cNvSpPr>
          <p:nvPr/>
        </p:nvSpPr>
        <p:spPr bwMode="auto">
          <a:xfrm>
            <a:off x="990600" y="2636838"/>
            <a:ext cx="7696200" cy="487362"/>
          </a:xfrm>
          <a:prstGeom prst="rect">
            <a:avLst/>
          </a:prstGeom>
          <a:noFill/>
          <a:ln w="9525">
            <a:noFill/>
            <a:miter lim="800000"/>
            <a:headEnd/>
            <a:tailEnd/>
          </a:ln>
        </p:spPr>
        <p:txBody>
          <a:bodyPr lIns="0" tIns="0" rIns="0" bIns="0">
            <a:spAutoFit/>
          </a:bodyPr>
          <a:lstStyle/>
          <a:p>
            <a:pPr>
              <a:spcBef>
                <a:spcPct val="50000"/>
              </a:spcBef>
            </a:pPr>
            <a:r>
              <a:rPr lang="en-US" sz="3200"/>
              <a:t>No, I won’t lend it to her.  It’s a lot of money.</a:t>
            </a:r>
          </a:p>
        </p:txBody>
      </p:sp>
      <p:sp>
        <p:nvSpPr>
          <p:cNvPr id="25606" name="Text Box 8"/>
          <p:cNvSpPr txBox="1">
            <a:spLocks noChangeArrowheads="1"/>
          </p:cNvSpPr>
          <p:nvPr/>
        </p:nvSpPr>
        <p:spPr bwMode="auto">
          <a:xfrm>
            <a:off x="381000" y="228600"/>
            <a:ext cx="8382000" cy="669925"/>
          </a:xfrm>
          <a:prstGeom prst="rect">
            <a:avLst/>
          </a:prstGeom>
          <a:noFill/>
          <a:ln w="9525">
            <a:noFill/>
            <a:miter lim="800000"/>
            <a:headEnd/>
            <a:tailEnd/>
          </a:ln>
        </p:spPr>
        <p:txBody>
          <a:bodyPr lIns="0" tIns="0" rIns="0" bIns="0">
            <a:spAutoFit/>
          </a:bodyPr>
          <a:lstStyle/>
          <a:p>
            <a:pPr algn="ctr">
              <a:spcBef>
                <a:spcPct val="50000"/>
              </a:spcBef>
            </a:pPr>
            <a:r>
              <a:rPr lang="en-US" sz="4400"/>
              <a:t>se lo, se la, se los, se las</a:t>
            </a:r>
          </a:p>
        </p:txBody>
      </p:sp>
      <p:sp>
        <p:nvSpPr>
          <p:cNvPr id="65545" name="Text Box 9"/>
          <p:cNvSpPr txBox="1">
            <a:spLocks noChangeArrowheads="1"/>
          </p:cNvSpPr>
          <p:nvPr/>
        </p:nvSpPr>
        <p:spPr bwMode="auto">
          <a:xfrm>
            <a:off x="685800" y="3352800"/>
            <a:ext cx="7543800" cy="974725"/>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Queremos comprarles los juguetes a los niños, ¿no?</a:t>
            </a:r>
          </a:p>
        </p:txBody>
      </p:sp>
      <p:sp>
        <p:nvSpPr>
          <p:cNvPr id="65546" name="Text Box 10"/>
          <p:cNvSpPr txBox="1">
            <a:spLocks noChangeArrowheads="1"/>
          </p:cNvSpPr>
          <p:nvPr/>
        </p:nvSpPr>
        <p:spPr bwMode="auto">
          <a:xfrm>
            <a:off x="990600" y="4343400"/>
            <a:ext cx="7924800" cy="487363"/>
          </a:xfrm>
          <a:prstGeom prst="rect">
            <a:avLst/>
          </a:prstGeom>
          <a:noFill/>
          <a:ln w="9525">
            <a:noFill/>
            <a:miter lim="800000"/>
            <a:headEnd/>
            <a:tailEnd/>
          </a:ln>
        </p:spPr>
        <p:txBody>
          <a:bodyPr lIns="0" tIns="0" rIns="0" bIns="0">
            <a:spAutoFit/>
          </a:bodyPr>
          <a:lstStyle/>
          <a:p>
            <a:pPr>
              <a:spcBef>
                <a:spcPct val="50000"/>
              </a:spcBef>
            </a:pPr>
            <a:r>
              <a:rPr lang="en-US" sz="3200"/>
              <a:t>We want to buy the toys for the children, right?</a:t>
            </a:r>
          </a:p>
        </p:txBody>
      </p:sp>
      <p:sp>
        <p:nvSpPr>
          <p:cNvPr id="65547" name="Text Box 11"/>
          <p:cNvSpPr txBox="1">
            <a:spLocks noChangeArrowheads="1"/>
          </p:cNvSpPr>
          <p:nvPr/>
        </p:nvSpPr>
        <p:spPr bwMode="auto">
          <a:xfrm>
            <a:off x="762000" y="4922838"/>
            <a:ext cx="7924800" cy="487362"/>
          </a:xfrm>
          <a:prstGeom prst="rect">
            <a:avLst/>
          </a:prstGeom>
          <a:noFill/>
          <a:ln w="9525">
            <a:noFill/>
            <a:miter lim="800000"/>
            <a:headEnd/>
            <a:tailEnd/>
          </a:ln>
        </p:spPr>
        <p:txBody>
          <a:bodyPr lIns="0" tIns="0" rIns="0" bIns="0">
            <a:spAutoFit/>
          </a:bodyPr>
          <a:lstStyle/>
          <a:p>
            <a:pPr>
              <a:spcBef>
                <a:spcPct val="50000"/>
              </a:spcBef>
            </a:pPr>
            <a:r>
              <a:rPr lang="en-US" sz="3200">
                <a:latin typeface="Comic Sans MS" pitchFamily="-105" charset="0"/>
              </a:rPr>
              <a:t>Sí, vamos a comprárselos mañana.</a:t>
            </a:r>
          </a:p>
        </p:txBody>
      </p:sp>
      <p:sp>
        <p:nvSpPr>
          <p:cNvPr id="65548" name="Text Box 12"/>
          <p:cNvSpPr txBox="1">
            <a:spLocks noChangeArrowheads="1"/>
          </p:cNvSpPr>
          <p:nvPr/>
        </p:nvSpPr>
        <p:spPr bwMode="auto">
          <a:xfrm>
            <a:off x="990600" y="5456238"/>
            <a:ext cx="6934200" cy="487362"/>
          </a:xfrm>
          <a:prstGeom prst="rect">
            <a:avLst/>
          </a:prstGeom>
          <a:noFill/>
          <a:ln w="9525">
            <a:noFill/>
            <a:miter lim="800000"/>
            <a:headEnd/>
            <a:tailEnd/>
          </a:ln>
        </p:spPr>
        <p:txBody>
          <a:bodyPr lIns="0" tIns="0" rIns="0" bIns="0">
            <a:spAutoFit/>
          </a:bodyPr>
          <a:lstStyle/>
          <a:p>
            <a:pPr>
              <a:spcBef>
                <a:spcPct val="50000"/>
              </a:spcBef>
            </a:pPr>
            <a:r>
              <a:rPr lang="en-US" sz="3200"/>
              <a:t>Yes, we’ll buy them for them tomorrow.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5539"/>
                                        </p:tgtEl>
                                        <p:attrNameLst>
                                          <p:attrName>style.visibility</p:attrName>
                                        </p:attrNameLst>
                                      </p:cBhvr>
                                      <p:to>
                                        <p:strVal val="visible"/>
                                      </p:to>
                                    </p:set>
                                    <p:animEffect transition="in" filter="fade">
                                      <p:cBhvr>
                                        <p:cTn id="7" dur="300"/>
                                        <p:tgtEl>
                                          <p:spTgt spid="655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5540"/>
                                        </p:tgtEl>
                                        <p:attrNameLst>
                                          <p:attrName>style.visibility</p:attrName>
                                        </p:attrNameLst>
                                      </p:cBhvr>
                                      <p:to>
                                        <p:strVal val="visible"/>
                                      </p:to>
                                    </p:set>
                                    <p:animEffect transition="in" filter="fade">
                                      <p:cBhvr>
                                        <p:cTn id="10" dur="300"/>
                                        <p:tgtEl>
                                          <p:spTgt spid="6554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5541"/>
                                        </p:tgtEl>
                                        <p:attrNameLst>
                                          <p:attrName>style.visibility</p:attrName>
                                        </p:attrNameLst>
                                      </p:cBhvr>
                                      <p:to>
                                        <p:strVal val="visible"/>
                                      </p:to>
                                    </p:set>
                                    <p:animEffect transition="in" filter="fade">
                                      <p:cBhvr>
                                        <p:cTn id="15" dur="300"/>
                                        <p:tgtEl>
                                          <p:spTgt spid="655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5542"/>
                                        </p:tgtEl>
                                        <p:attrNameLst>
                                          <p:attrName>style.visibility</p:attrName>
                                        </p:attrNameLst>
                                      </p:cBhvr>
                                      <p:to>
                                        <p:strVal val="visible"/>
                                      </p:to>
                                    </p:set>
                                    <p:animEffect transition="in" filter="fade">
                                      <p:cBhvr>
                                        <p:cTn id="18" dur="300"/>
                                        <p:tgtEl>
                                          <p:spTgt spid="6554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65545"/>
                                        </p:tgtEl>
                                        <p:attrNameLst>
                                          <p:attrName>style.visibility</p:attrName>
                                        </p:attrNameLst>
                                      </p:cBhvr>
                                      <p:to>
                                        <p:strVal val="visible"/>
                                      </p:to>
                                    </p:set>
                                    <p:animEffect transition="in" filter="fade">
                                      <p:cBhvr>
                                        <p:cTn id="23" dur="300"/>
                                        <p:tgtEl>
                                          <p:spTgt spid="6554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5546"/>
                                        </p:tgtEl>
                                        <p:attrNameLst>
                                          <p:attrName>style.visibility</p:attrName>
                                        </p:attrNameLst>
                                      </p:cBhvr>
                                      <p:to>
                                        <p:strVal val="visible"/>
                                      </p:to>
                                    </p:set>
                                    <p:animEffect transition="in" filter="fade">
                                      <p:cBhvr>
                                        <p:cTn id="26" dur="300"/>
                                        <p:tgtEl>
                                          <p:spTgt spid="6554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5547"/>
                                        </p:tgtEl>
                                        <p:attrNameLst>
                                          <p:attrName>style.visibility</p:attrName>
                                        </p:attrNameLst>
                                      </p:cBhvr>
                                      <p:to>
                                        <p:strVal val="visible"/>
                                      </p:to>
                                    </p:set>
                                    <p:animEffect transition="in" filter="fade">
                                      <p:cBhvr>
                                        <p:cTn id="31" dur="300"/>
                                        <p:tgtEl>
                                          <p:spTgt spid="655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548"/>
                                        </p:tgtEl>
                                        <p:attrNameLst>
                                          <p:attrName>style.visibility</p:attrName>
                                        </p:attrNameLst>
                                      </p:cBhvr>
                                      <p:to>
                                        <p:strVal val="visible"/>
                                      </p:to>
                                    </p:set>
                                    <p:animEffect transition="in" filter="fade">
                                      <p:cBhvr>
                                        <p:cTn id="34" dur="300"/>
                                        <p:tgtEl>
                                          <p:spTgt spid="65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p:bldP spid="65540" grpId="0"/>
      <p:bldP spid="65541" grpId="0"/>
      <p:bldP spid="65542" grpId="0"/>
      <p:bldP spid="65545" grpId="0"/>
      <p:bldP spid="65546" grpId="0"/>
      <p:bldP spid="65547" grpId="0"/>
      <p:bldP spid="65548"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subTitle" idx="1"/>
          </p:nvPr>
        </p:nvSpPr>
        <p:spPr>
          <a:xfrm>
            <a:off x="762000" y="381000"/>
            <a:ext cx="7620000" cy="1219200"/>
          </a:xfrm>
        </p:spPr>
        <p:txBody>
          <a:bodyPr/>
          <a:lstStyle/>
          <a:p>
            <a:pPr>
              <a:lnSpc>
                <a:spcPct val="90000"/>
              </a:lnSpc>
            </a:pPr>
            <a:r>
              <a:rPr lang="en-US" sz="3600" noProof="1" smtClean="0"/>
              <a:t>The </a:t>
            </a:r>
            <a:r>
              <a:rPr lang="en-US" sz="3600" smtClean="0"/>
              <a:t>combinations of</a:t>
            </a:r>
            <a:r>
              <a:rPr lang="en-US" sz="3600" noProof="1" smtClean="0"/>
              <a:t> object pronouns in Spanish are as follows:</a:t>
            </a:r>
          </a:p>
        </p:txBody>
      </p:sp>
      <p:sp>
        <p:nvSpPr>
          <p:cNvPr id="52227" name="Rectangle 3"/>
          <p:cNvSpPr>
            <a:spLocks noChangeArrowheads="1"/>
          </p:cNvSpPr>
          <p:nvPr/>
        </p:nvSpPr>
        <p:spPr bwMode="auto">
          <a:xfrm>
            <a:off x="914400" y="1371600"/>
            <a:ext cx="3429000" cy="685800"/>
          </a:xfrm>
          <a:prstGeom prst="rect">
            <a:avLst/>
          </a:prstGeom>
          <a:noFill/>
          <a:ln w="9525">
            <a:noFill/>
            <a:miter lim="800000"/>
            <a:headEnd/>
            <a:tailEnd/>
          </a:ln>
        </p:spPr>
        <p:txBody>
          <a:bodyPr/>
          <a:lstStyle/>
          <a:p>
            <a:pPr>
              <a:spcBef>
                <a:spcPct val="20000"/>
              </a:spcBef>
            </a:pPr>
            <a:r>
              <a:rPr lang="en-US" sz="4400" noProof="1">
                <a:solidFill>
                  <a:schemeClr val="accent2"/>
                </a:solidFill>
              </a:rPr>
              <a:t>me</a:t>
            </a:r>
            <a:r>
              <a:rPr lang="en-US" sz="4400">
                <a:solidFill>
                  <a:schemeClr val="accent2"/>
                </a:solidFill>
              </a:rPr>
              <a:t> </a:t>
            </a:r>
            <a:r>
              <a:rPr lang="en-US" sz="4400"/>
              <a:t>lo, </a:t>
            </a:r>
            <a:r>
              <a:rPr lang="en-US" sz="4400">
                <a:solidFill>
                  <a:schemeClr val="accent2"/>
                </a:solidFill>
              </a:rPr>
              <a:t>me</a:t>
            </a:r>
            <a:r>
              <a:rPr lang="en-US" sz="4400"/>
              <a:t> la</a:t>
            </a:r>
            <a:endParaRPr lang="en-US" sz="4400" noProof="1"/>
          </a:p>
        </p:txBody>
      </p:sp>
      <p:sp>
        <p:nvSpPr>
          <p:cNvPr id="52253" name="Rectangle 29"/>
          <p:cNvSpPr>
            <a:spLocks noChangeArrowheads="1"/>
          </p:cNvSpPr>
          <p:nvPr/>
        </p:nvSpPr>
        <p:spPr bwMode="auto">
          <a:xfrm>
            <a:off x="914400" y="1981200"/>
            <a:ext cx="3505200" cy="685800"/>
          </a:xfrm>
          <a:prstGeom prst="rect">
            <a:avLst/>
          </a:prstGeom>
          <a:noFill/>
          <a:ln w="9525">
            <a:noFill/>
            <a:miter lim="800000"/>
            <a:headEnd/>
            <a:tailEnd/>
          </a:ln>
        </p:spPr>
        <p:txBody>
          <a:bodyPr/>
          <a:lstStyle/>
          <a:p>
            <a:pPr>
              <a:spcBef>
                <a:spcPct val="20000"/>
              </a:spcBef>
            </a:pPr>
            <a:r>
              <a:rPr lang="en-US" sz="4400" noProof="1">
                <a:solidFill>
                  <a:schemeClr val="accent2"/>
                </a:solidFill>
              </a:rPr>
              <a:t>me</a:t>
            </a:r>
            <a:r>
              <a:rPr lang="en-US" sz="4400">
                <a:solidFill>
                  <a:schemeClr val="accent2"/>
                </a:solidFill>
              </a:rPr>
              <a:t> </a:t>
            </a:r>
            <a:r>
              <a:rPr lang="en-US" sz="4400"/>
              <a:t>los, </a:t>
            </a:r>
            <a:r>
              <a:rPr lang="en-US" sz="4400">
                <a:solidFill>
                  <a:schemeClr val="accent2"/>
                </a:solidFill>
              </a:rPr>
              <a:t>me</a:t>
            </a:r>
            <a:r>
              <a:rPr lang="en-US" sz="4400"/>
              <a:t> las</a:t>
            </a:r>
            <a:endParaRPr lang="en-US" sz="4400" noProof="1"/>
          </a:p>
        </p:txBody>
      </p:sp>
      <p:sp>
        <p:nvSpPr>
          <p:cNvPr id="52254" name="Rectangle 30"/>
          <p:cNvSpPr>
            <a:spLocks noChangeArrowheads="1"/>
          </p:cNvSpPr>
          <p:nvPr/>
        </p:nvSpPr>
        <p:spPr bwMode="auto">
          <a:xfrm>
            <a:off x="914400" y="2819400"/>
            <a:ext cx="2667000" cy="685800"/>
          </a:xfrm>
          <a:prstGeom prst="rect">
            <a:avLst/>
          </a:prstGeom>
          <a:noFill/>
          <a:ln w="9525">
            <a:noFill/>
            <a:miter lim="800000"/>
            <a:headEnd/>
            <a:tailEnd/>
          </a:ln>
        </p:spPr>
        <p:txBody>
          <a:bodyPr/>
          <a:lstStyle/>
          <a:p>
            <a:pPr>
              <a:spcBef>
                <a:spcPct val="20000"/>
              </a:spcBef>
            </a:pPr>
            <a:r>
              <a:rPr lang="en-US" sz="4400">
                <a:solidFill>
                  <a:schemeClr val="accent2"/>
                </a:solidFill>
              </a:rPr>
              <a:t>t</a:t>
            </a:r>
            <a:r>
              <a:rPr lang="en-US" sz="4400" noProof="1">
                <a:solidFill>
                  <a:schemeClr val="accent2"/>
                </a:solidFill>
              </a:rPr>
              <a:t>e</a:t>
            </a:r>
            <a:r>
              <a:rPr lang="en-US" sz="4400">
                <a:solidFill>
                  <a:schemeClr val="accent2"/>
                </a:solidFill>
              </a:rPr>
              <a:t> </a:t>
            </a:r>
            <a:r>
              <a:rPr lang="en-US" sz="4400"/>
              <a:t>lo, </a:t>
            </a:r>
            <a:r>
              <a:rPr lang="en-US" sz="4400">
                <a:solidFill>
                  <a:schemeClr val="accent2"/>
                </a:solidFill>
              </a:rPr>
              <a:t>te</a:t>
            </a:r>
            <a:r>
              <a:rPr lang="en-US" sz="4400"/>
              <a:t> la</a:t>
            </a:r>
            <a:endParaRPr lang="en-US" sz="4400" noProof="1"/>
          </a:p>
        </p:txBody>
      </p:sp>
      <p:sp>
        <p:nvSpPr>
          <p:cNvPr id="52255" name="Rectangle 31"/>
          <p:cNvSpPr>
            <a:spLocks noChangeArrowheads="1"/>
          </p:cNvSpPr>
          <p:nvPr/>
        </p:nvSpPr>
        <p:spPr bwMode="auto">
          <a:xfrm>
            <a:off x="914400" y="3429000"/>
            <a:ext cx="3048000" cy="685800"/>
          </a:xfrm>
          <a:prstGeom prst="rect">
            <a:avLst/>
          </a:prstGeom>
          <a:noFill/>
          <a:ln w="9525">
            <a:noFill/>
            <a:miter lim="800000"/>
            <a:headEnd/>
            <a:tailEnd/>
          </a:ln>
        </p:spPr>
        <p:txBody>
          <a:bodyPr/>
          <a:lstStyle/>
          <a:p>
            <a:pPr>
              <a:spcBef>
                <a:spcPct val="20000"/>
              </a:spcBef>
            </a:pPr>
            <a:r>
              <a:rPr lang="en-US" sz="4400">
                <a:solidFill>
                  <a:schemeClr val="accent2"/>
                </a:solidFill>
              </a:rPr>
              <a:t>t</a:t>
            </a:r>
            <a:r>
              <a:rPr lang="en-US" sz="4400" noProof="1">
                <a:solidFill>
                  <a:schemeClr val="accent2"/>
                </a:solidFill>
              </a:rPr>
              <a:t>e</a:t>
            </a:r>
            <a:r>
              <a:rPr lang="en-US" sz="4400">
                <a:solidFill>
                  <a:schemeClr val="accent2"/>
                </a:solidFill>
              </a:rPr>
              <a:t> </a:t>
            </a:r>
            <a:r>
              <a:rPr lang="en-US" sz="4400"/>
              <a:t>los, </a:t>
            </a:r>
            <a:r>
              <a:rPr lang="en-US" sz="4400">
                <a:solidFill>
                  <a:schemeClr val="accent2"/>
                </a:solidFill>
              </a:rPr>
              <a:t>te</a:t>
            </a:r>
            <a:r>
              <a:rPr lang="en-US" sz="4400"/>
              <a:t> las</a:t>
            </a:r>
            <a:endParaRPr lang="en-US" sz="4400" noProof="1"/>
          </a:p>
        </p:txBody>
      </p:sp>
      <p:sp>
        <p:nvSpPr>
          <p:cNvPr id="52256" name="Rectangle 32"/>
          <p:cNvSpPr>
            <a:spLocks noChangeArrowheads="1"/>
          </p:cNvSpPr>
          <p:nvPr/>
        </p:nvSpPr>
        <p:spPr bwMode="auto">
          <a:xfrm>
            <a:off x="914400" y="4267200"/>
            <a:ext cx="2667000" cy="685800"/>
          </a:xfrm>
          <a:prstGeom prst="rect">
            <a:avLst/>
          </a:prstGeom>
          <a:noFill/>
          <a:ln w="9525">
            <a:noFill/>
            <a:miter lim="800000"/>
            <a:headEnd/>
            <a:tailEnd/>
          </a:ln>
        </p:spPr>
        <p:txBody>
          <a:bodyPr/>
          <a:lstStyle/>
          <a:p>
            <a:pPr>
              <a:spcBef>
                <a:spcPct val="20000"/>
              </a:spcBef>
            </a:pPr>
            <a:r>
              <a:rPr lang="en-US" sz="4400">
                <a:solidFill>
                  <a:schemeClr val="accent2"/>
                </a:solidFill>
              </a:rPr>
              <a:t>s</a:t>
            </a:r>
            <a:r>
              <a:rPr lang="en-US" sz="4400" noProof="1">
                <a:solidFill>
                  <a:schemeClr val="accent2"/>
                </a:solidFill>
              </a:rPr>
              <a:t>e</a:t>
            </a:r>
            <a:r>
              <a:rPr lang="en-US" sz="4400">
                <a:solidFill>
                  <a:schemeClr val="accent2"/>
                </a:solidFill>
              </a:rPr>
              <a:t> </a:t>
            </a:r>
            <a:r>
              <a:rPr lang="en-US" sz="4400"/>
              <a:t>lo, </a:t>
            </a:r>
            <a:r>
              <a:rPr lang="en-US" sz="4400">
                <a:solidFill>
                  <a:schemeClr val="accent2"/>
                </a:solidFill>
              </a:rPr>
              <a:t>se</a:t>
            </a:r>
            <a:r>
              <a:rPr lang="en-US" sz="4400"/>
              <a:t> la</a:t>
            </a:r>
            <a:endParaRPr lang="en-US" sz="4400" noProof="1"/>
          </a:p>
        </p:txBody>
      </p:sp>
      <p:sp>
        <p:nvSpPr>
          <p:cNvPr id="52257" name="Rectangle 33"/>
          <p:cNvSpPr>
            <a:spLocks noChangeArrowheads="1"/>
          </p:cNvSpPr>
          <p:nvPr/>
        </p:nvSpPr>
        <p:spPr bwMode="auto">
          <a:xfrm>
            <a:off x="914400" y="4876800"/>
            <a:ext cx="3048000" cy="685800"/>
          </a:xfrm>
          <a:prstGeom prst="rect">
            <a:avLst/>
          </a:prstGeom>
          <a:noFill/>
          <a:ln w="9525">
            <a:noFill/>
            <a:miter lim="800000"/>
            <a:headEnd/>
            <a:tailEnd/>
          </a:ln>
        </p:spPr>
        <p:txBody>
          <a:bodyPr/>
          <a:lstStyle/>
          <a:p>
            <a:pPr>
              <a:spcBef>
                <a:spcPct val="20000"/>
              </a:spcBef>
            </a:pPr>
            <a:r>
              <a:rPr lang="en-US" sz="4400">
                <a:solidFill>
                  <a:schemeClr val="accent2"/>
                </a:solidFill>
              </a:rPr>
              <a:t>s</a:t>
            </a:r>
            <a:r>
              <a:rPr lang="en-US" sz="4400" noProof="1">
                <a:solidFill>
                  <a:schemeClr val="accent2"/>
                </a:solidFill>
              </a:rPr>
              <a:t>e</a:t>
            </a:r>
            <a:r>
              <a:rPr lang="en-US" sz="4400">
                <a:solidFill>
                  <a:schemeClr val="accent2"/>
                </a:solidFill>
              </a:rPr>
              <a:t> </a:t>
            </a:r>
            <a:r>
              <a:rPr lang="en-US" sz="4400"/>
              <a:t>los, </a:t>
            </a:r>
            <a:r>
              <a:rPr lang="en-US" sz="4400">
                <a:solidFill>
                  <a:schemeClr val="accent2"/>
                </a:solidFill>
              </a:rPr>
              <a:t>se</a:t>
            </a:r>
            <a:r>
              <a:rPr lang="en-US" sz="4400"/>
              <a:t> las</a:t>
            </a:r>
            <a:endParaRPr lang="en-US" sz="4400" noProof="1"/>
          </a:p>
        </p:txBody>
      </p:sp>
      <p:sp>
        <p:nvSpPr>
          <p:cNvPr id="52258" name="Rectangle 34"/>
          <p:cNvSpPr>
            <a:spLocks noChangeArrowheads="1"/>
          </p:cNvSpPr>
          <p:nvPr/>
        </p:nvSpPr>
        <p:spPr bwMode="auto">
          <a:xfrm>
            <a:off x="4953000" y="1371600"/>
            <a:ext cx="3652838" cy="685800"/>
          </a:xfrm>
          <a:prstGeom prst="rect">
            <a:avLst/>
          </a:prstGeom>
          <a:noFill/>
          <a:ln w="9525">
            <a:noFill/>
            <a:miter lim="800000"/>
            <a:headEnd/>
            <a:tailEnd/>
          </a:ln>
        </p:spPr>
        <p:txBody>
          <a:bodyPr/>
          <a:lstStyle/>
          <a:p>
            <a:pPr>
              <a:spcBef>
                <a:spcPct val="20000"/>
              </a:spcBef>
            </a:pPr>
            <a:r>
              <a:rPr lang="en-US" sz="4400">
                <a:solidFill>
                  <a:schemeClr val="accent2"/>
                </a:solidFill>
              </a:rPr>
              <a:t>nos </a:t>
            </a:r>
            <a:r>
              <a:rPr lang="en-US" sz="4400"/>
              <a:t>lo, </a:t>
            </a:r>
            <a:r>
              <a:rPr lang="en-US" sz="4400">
                <a:solidFill>
                  <a:schemeClr val="accent2"/>
                </a:solidFill>
              </a:rPr>
              <a:t>nos</a:t>
            </a:r>
            <a:r>
              <a:rPr lang="en-US" sz="4400"/>
              <a:t> la</a:t>
            </a:r>
            <a:endParaRPr lang="en-US" sz="4400" noProof="1"/>
          </a:p>
        </p:txBody>
      </p:sp>
      <p:sp>
        <p:nvSpPr>
          <p:cNvPr id="52259" name="Rectangle 35"/>
          <p:cNvSpPr>
            <a:spLocks noChangeArrowheads="1"/>
          </p:cNvSpPr>
          <p:nvPr/>
        </p:nvSpPr>
        <p:spPr bwMode="auto">
          <a:xfrm>
            <a:off x="4953000" y="1981200"/>
            <a:ext cx="3733800" cy="685800"/>
          </a:xfrm>
          <a:prstGeom prst="rect">
            <a:avLst/>
          </a:prstGeom>
          <a:noFill/>
          <a:ln w="9525">
            <a:noFill/>
            <a:miter lim="800000"/>
            <a:headEnd/>
            <a:tailEnd/>
          </a:ln>
        </p:spPr>
        <p:txBody>
          <a:bodyPr/>
          <a:lstStyle/>
          <a:p>
            <a:pPr>
              <a:spcBef>
                <a:spcPct val="20000"/>
              </a:spcBef>
            </a:pPr>
            <a:r>
              <a:rPr lang="en-US" sz="4400">
                <a:solidFill>
                  <a:schemeClr val="accent2"/>
                </a:solidFill>
              </a:rPr>
              <a:t>nos </a:t>
            </a:r>
            <a:r>
              <a:rPr lang="en-US" sz="4400"/>
              <a:t>los, </a:t>
            </a:r>
            <a:r>
              <a:rPr lang="en-US" sz="4400">
                <a:solidFill>
                  <a:schemeClr val="accent2"/>
                </a:solidFill>
              </a:rPr>
              <a:t>nos</a:t>
            </a:r>
            <a:r>
              <a:rPr lang="en-US" sz="4400"/>
              <a:t> las</a:t>
            </a:r>
            <a:endParaRPr lang="en-US" sz="4400" noProof="1"/>
          </a:p>
        </p:txBody>
      </p:sp>
      <p:sp>
        <p:nvSpPr>
          <p:cNvPr id="52260" name="Rectangle 36"/>
          <p:cNvSpPr>
            <a:spLocks noChangeArrowheads="1"/>
          </p:cNvSpPr>
          <p:nvPr/>
        </p:nvSpPr>
        <p:spPr bwMode="auto">
          <a:xfrm>
            <a:off x="4953000" y="2819400"/>
            <a:ext cx="3652838" cy="685800"/>
          </a:xfrm>
          <a:prstGeom prst="rect">
            <a:avLst/>
          </a:prstGeom>
          <a:noFill/>
          <a:ln w="9525">
            <a:noFill/>
            <a:miter lim="800000"/>
            <a:headEnd/>
            <a:tailEnd/>
          </a:ln>
        </p:spPr>
        <p:txBody>
          <a:bodyPr/>
          <a:lstStyle/>
          <a:p>
            <a:pPr>
              <a:spcBef>
                <a:spcPct val="20000"/>
              </a:spcBef>
            </a:pPr>
            <a:r>
              <a:rPr lang="en-US" sz="4400">
                <a:solidFill>
                  <a:schemeClr val="accent2"/>
                </a:solidFill>
              </a:rPr>
              <a:t>os </a:t>
            </a:r>
            <a:r>
              <a:rPr lang="en-US" sz="4400"/>
              <a:t>lo, </a:t>
            </a:r>
            <a:r>
              <a:rPr lang="en-US" sz="4400">
                <a:solidFill>
                  <a:schemeClr val="accent2"/>
                </a:solidFill>
              </a:rPr>
              <a:t>os</a:t>
            </a:r>
            <a:r>
              <a:rPr lang="en-US" sz="4400"/>
              <a:t> la</a:t>
            </a:r>
            <a:endParaRPr lang="en-US" sz="4400" noProof="1"/>
          </a:p>
        </p:txBody>
      </p:sp>
      <p:sp>
        <p:nvSpPr>
          <p:cNvPr id="52261" name="Rectangle 37"/>
          <p:cNvSpPr>
            <a:spLocks noChangeArrowheads="1"/>
          </p:cNvSpPr>
          <p:nvPr/>
        </p:nvSpPr>
        <p:spPr bwMode="auto">
          <a:xfrm>
            <a:off x="4953000" y="3429000"/>
            <a:ext cx="3733800" cy="685800"/>
          </a:xfrm>
          <a:prstGeom prst="rect">
            <a:avLst/>
          </a:prstGeom>
          <a:noFill/>
          <a:ln w="9525">
            <a:noFill/>
            <a:miter lim="800000"/>
            <a:headEnd/>
            <a:tailEnd/>
          </a:ln>
        </p:spPr>
        <p:txBody>
          <a:bodyPr/>
          <a:lstStyle/>
          <a:p>
            <a:pPr>
              <a:spcBef>
                <a:spcPct val="20000"/>
              </a:spcBef>
            </a:pPr>
            <a:r>
              <a:rPr lang="en-US" sz="4400">
                <a:solidFill>
                  <a:schemeClr val="accent2"/>
                </a:solidFill>
              </a:rPr>
              <a:t>os </a:t>
            </a:r>
            <a:r>
              <a:rPr lang="en-US" sz="4400"/>
              <a:t>los, </a:t>
            </a:r>
            <a:r>
              <a:rPr lang="en-US" sz="4400">
                <a:solidFill>
                  <a:schemeClr val="accent2"/>
                </a:solidFill>
              </a:rPr>
              <a:t>os</a:t>
            </a:r>
            <a:r>
              <a:rPr lang="en-US" sz="4400"/>
              <a:t> las</a:t>
            </a:r>
            <a:endParaRPr lang="en-US" sz="4400" noProof="1"/>
          </a:p>
        </p:txBody>
      </p:sp>
      <p:sp>
        <p:nvSpPr>
          <p:cNvPr id="52262" name="Rectangle 38"/>
          <p:cNvSpPr>
            <a:spLocks noChangeArrowheads="1"/>
          </p:cNvSpPr>
          <p:nvPr/>
        </p:nvSpPr>
        <p:spPr bwMode="auto">
          <a:xfrm>
            <a:off x="4953000" y="4267200"/>
            <a:ext cx="2667000" cy="685800"/>
          </a:xfrm>
          <a:prstGeom prst="rect">
            <a:avLst/>
          </a:prstGeom>
          <a:noFill/>
          <a:ln w="9525">
            <a:noFill/>
            <a:miter lim="800000"/>
            <a:headEnd/>
            <a:tailEnd/>
          </a:ln>
        </p:spPr>
        <p:txBody>
          <a:bodyPr/>
          <a:lstStyle/>
          <a:p>
            <a:pPr>
              <a:spcBef>
                <a:spcPct val="20000"/>
              </a:spcBef>
            </a:pPr>
            <a:r>
              <a:rPr lang="en-US" sz="4400">
                <a:solidFill>
                  <a:schemeClr val="accent2"/>
                </a:solidFill>
              </a:rPr>
              <a:t>s</a:t>
            </a:r>
            <a:r>
              <a:rPr lang="en-US" sz="4400" noProof="1">
                <a:solidFill>
                  <a:schemeClr val="accent2"/>
                </a:solidFill>
              </a:rPr>
              <a:t>e</a:t>
            </a:r>
            <a:r>
              <a:rPr lang="en-US" sz="4400">
                <a:solidFill>
                  <a:schemeClr val="accent2"/>
                </a:solidFill>
              </a:rPr>
              <a:t> </a:t>
            </a:r>
            <a:r>
              <a:rPr lang="en-US" sz="4400"/>
              <a:t>lo, </a:t>
            </a:r>
            <a:r>
              <a:rPr lang="en-US" sz="4400">
                <a:solidFill>
                  <a:schemeClr val="accent2"/>
                </a:solidFill>
              </a:rPr>
              <a:t>se</a:t>
            </a:r>
            <a:r>
              <a:rPr lang="en-US" sz="4400"/>
              <a:t> la</a:t>
            </a:r>
            <a:endParaRPr lang="en-US" sz="4400" noProof="1"/>
          </a:p>
        </p:txBody>
      </p:sp>
      <p:sp>
        <p:nvSpPr>
          <p:cNvPr id="52263" name="Rectangle 39"/>
          <p:cNvSpPr>
            <a:spLocks noChangeArrowheads="1"/>
          </p:cNvSpPr>
          <p:nvPr/>
        </p:nvSpPr>
        <p:spPr bwMode="auto">
          <a:xfrm>
            <a:off x="4953000" y="4876800"/>
            <a:ext cx="3048000" cy="685800"/>
          </a:xfrm>
          <a:prstGeom prst="rect">
            <a:avLst/>
          </a:prstGeom>
          <a:noFill/>
          <a:ln w="9525">
            <a:noFill/>
            <a:miter lim="800000"/>
            <a:headEnd/>
            <a:tailEnd/>
          </a:ln>
        </p:spPr>
        <p:txBody>
          <a:bodyPr/>
          <a:lstStyle/>
          <a:p>
            <a:pPr>
              <a:spcBef>
                <a:spcPct val="20000"/>
              </a:spcBef>
            </a:pPr>
            <a:r>
              <a:rPr lang="en-US" sz="4400">
                <a:solidFill>
                  <a:schemeClr val="accent2"/>
                </a:solidFill>
              </a:rPr>
              <a:t>s</a:t>
            </a:r>
            <a:r>
              <a:rPr lang="en-US" sz="4400" noProof="1">
                <a:solidFill>
                  <a:schemeClr val="accent2"/>
                </a:solidFill>
              </a:rPr>
              <a:t>e</a:t>
            </a:r>
            <a:r>
              <a:rPr lang="en-US" sz="4400">
                <a:solidFill>
                  <a:schemeClr val="accent2"/>
                </a:solidFill>
              </a:rPr>
              <a:t> </a:t>
            </a:r>
            <a:r>
              <a:rPr lang="en-US" sz="4400"/>
              <a:t>los, </a:t>
            </a:r>
            <a:r>
              <a:rPr lang="en-US" sz="4400">
                <a:solidFill>
                  <a:schemeClr val="accent2"/>
                </a:solidFill>
              </a:rPr>
              <a:t>se</a:t>
            </a:r>
            <a:r>
              <a:rPr lang="en-US" sz="4400"/>
              <a:t> las</a:t>
            </a:r>
            <a:endParaRPr lang="en-US" sz="4400" noProof="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Effect transition="in" filter="dissolve">
                                      <p:cBhvr>
                                        <p:cTn id="7" dur="300"/>
                                        <p:tgtEl>
                                          <p:spTgt spid="5222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pRg st="0" end="0"/>
                                            </p:txEl>
                                          </p:spTgt>
                                        </p:tgtEl>
                                        <p:attrNameLst>
                                          <p:attrName>style.visibility</p:attrName>
                                        </p:attrNameLst>
                                      </p:cBhvr>
                                      <p:to>
                                        <p:strVal val="visible"/>
                                      </p:to>
                                    </p:set>
                                    <p:animEffect transition="in" filter="fade">
                                      <p:cBhvr>
                                        <p:cTn id="12" dur="300"/>
                                        <p:tgtEl>
                                          <p:spTgt spid="5222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53">
                                            <p:txEl>
                                              <p:pRg st="0" end="0"/>
                                            </p:txEl>
                                          </p:spTgt>
                                        </p:tgtEl>
                                        <p:attrNameLst>
                                          <p:attrName>style.visibility</p:attrName>
                                        </p:attrNameLst>
                                      </p:cBhvr>
                                      <p:to>
                                        <p:strVal val="visible"/>
                                      </p:to>
                                    </p:set>
                                    <p:animEffect transition="in" filter="fade">
                                      <p:cBhvr>
                                        <p:cTn id="17" dur="300"/>
                                        <p:tgtEl>
                                          <p:spTgt spid="5225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54">
                                            <p:txEl>
                                              <p:pRg st="0" end="0"/>
                                            </p:txEl>
                                          </p:spTgt>
                                        </p:tgtEl>
                                        <p:attrNameLst>
                                          <p:attrName>style.visibility</p:attrName>
                                        </p:attrNameLst>
                                      </p:cBhvr>
                                      <p:to>
                                        <p:strVal val="visible"/>
                                      </p:to>
                                    </p:set>
                                    <p:animEffect transition="in" filter="fade">
                                      <p:cBhvr>
                                        <p:cTn id="22" dur="300"/>
                                        <p:tgtEl>
                                          <p:spTgt spid="5225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2255">
                                            <p:txEl>
                                              <p:pRg st="0" end="0"/>
                                            </p:txEl>
                                          </p:spTgt>
                                        </p:tgtEl>
                                        <p:attrNameLst>
                                          <p:attrName>style.visibility</p:attrName>
                                        </p:attrNameLst>
                                      </p:cBhvr>
                                      <p:to>
                                        <p:strVal val="visible"/>
                                      </p:to>
                                    </p:set>
                                    <p:animEffect transition="in" filter="fade">
                                      <p:cBhvr>
                                        <p:cTn id="27" dur="300"/>
                                        <p:tgtEl>
                                          <p:spTgt spid="5225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2256">
                                            <p:txEl>
                                              <p:pRg st="0" end="0"/>
                                            </p:txEl>
                                          </p:spTgt>
                                        </p:tgtEl>
                                        <p:attrNameLst>
                                          <p:attrName>style.visibility</p:attrName>
                                        </p:attrNameLst>
                                      </p:cBhvr>
                                      <p:to>
                                        <p:strVal val="visible"/>
                                      </p:to>
                                    </p:set>
                                    <p:animEffect transition="in" filter="fade">
                                      <p:cBhvr>
                                        <p:cTn id="32" dur="300"/>
                                        <p:tgtEl>
                                          <p:spTgt spid="5225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2257">
                                            <p:txEl>
                                              <p:pRg st="0" end="0"/>
                                            </p:txEl>
                                          </p:spTgt>
                                        </p:tgtEl>
                                        <p:attrNameLst>
                                          <p:attrName>style.visibility</p:attrName>
                                        </p:attrNameLst>
                                      </p:cBhvr>
                                      <p:to>
                                        <p:strVal val="visible"/>
                                      </p:to>
                                    </p:set>
                                    <p:animEffect transition="in" filter="fade">
                                      <p:cBhvr>
                                        <p:cTn id="37" dur="300"/>
                                        <p:tgtEl>
                                          <p:spTgt spid="52257">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2258">
                                            <p:txEl>
                                              <p:pRg st="0" end="0"/>
                                            </p:txEl>
                                          </p:spTgt>
                                        </p:tgtEl>
                                        <p:attrNameLst>
                                          <p:attrName>style.visibility</p:attrName>
                                        </p:attrNameLst>
                                      </p:cBhvr>
                                      <p:to>
                                        <p:strVal val="visible"/>
                                      </p:to>
                                    </p:set>
                                    <p:animEffect transition="in" filter="fade">
                                      <p:cBhvr>
                                        <p:cTn id="42" dur="300"/>
                                        <p:tgtEl>
                                          <p:spTgt spid="5225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2259">
                                            <p:txEl>
                                              <p:pRg st="0" end="0"/>
                                            </p:txEl>
                                          </p:spTgt>
                                        </p:tgtEl>
                                        <p:attrNameLst>
                                          <p:attrName>style.visibility</p:attrName>
                                        </p:attrNameLst>
                                      </p:cBhvr>
                                      <p:to>
                                        <p:strVal val="visible"/>
                                      </p:to>
                                    </p:set>
                                    <p:animEffect transition="in" filter="fade">
                                      <p:cBhvr>
                                        <p:cTn id="47" dur="300"/>
                                        <p:tgtEl>
                                          <p:spTgt spid="52259">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2260">
                                            <p:txEl>
                                              <p:pRg st="0" end="0"/>
                                            </p:txEl>
                                          </p:spTgt>
                                        </p:tgtEl>
                                        <p:attrNameLst>
                                          <p:attrName>style.visibility</p:attrName>
                                        </p:attrNameLst>
                                      </p:cBhvr>
                                      <p:to>
                                        <p:strVal val="visible"/>
                                      </p:to>
                                    </p:set>
                                    <p:animEffect transition="in" filter="fade">
                                      <p:cBhvr>
                                        <p:cTn id="52" dur="300"/>
                                        <p:tgtEl>
                                          <p:spTgt spid="52260">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2261">
                                            <p:txEl>
                                              <p:pRg st="0" end="0"/>
                                            </p:txEl>
                                          </p:spTgt>
                                        </p:tgtEl>
                                        <p:attrNameLst>
                                          <p:attrName>style.visibility</p:attrName>
                                        </p:attrNameLst>
                                      </p:cBhvr>
                                      <p:to>
                                        <p:strVal val="visible"/>
                                      </p:to>
                                    </p:set>
                                    <p:animEffect transition="in" filter="fade">
                                      <p:cBhvr>
                                        <p:cTn id="57" dur="300"/>
                                        <p:tgtEl>
                                          <p:spTgt spid="52261">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52262">
                                            <p:txEl>
                                              <p:pRg st="0" end="0"/>
                                            </p:txEl>
                                          </p:spTgt>
                                        </p:tgtEl>
                                        <p:attrNameLst>
                                          <p:attrName>style.visibility</p:attrName>
                                        </p:attrNameLst>
                                      </p:cBhvr>
                                      <p:to>
                                        <p:strVal val="visible"/>
                                      </p:to>
                                    </p:set>
                                    <p:animEffect transition="in" filter="fade">
                                      <p:cBhvr>
                                        <p:cTn id="62" dur="300"/>
                                        <p:tgtEl>
                                          <p:spTgt spid="52262">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52263">
                                            <p:txEl>
                                              <p:pRg st="0" end="0"/>
                                            </p:txEl>
                                          </p:spTgt>
                                        </p:tgtEl>
                                        <p:attrNameLst>
                                          <p:attrName>style.visibility</p:attrName>
                                        </p:attrNameLst>
                                      </p:cBhvr>
                                      <p:to>
                                        <p:strVal val="visible"/>
                                      </p:to>
                                    </p:set>
                                    <p:animEffect transition="in" filter="fade">
                                      <p:cBhvr>
                                        <p:cTn id="67" dur="300"/>
                                        <p:tgtEl>
                                          <p:spTgt spid="522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build="p" autoUpdateAnimBg="0"/>
      <p:bldP spid="52227" grpId="0" build="p" autoUpdateAnimBg="0"/>
      <p:bldP spid="52253" grpId="0" build="p" autoUpdateAnimBg="0"/>
      <p:bldP spid="52254" grpId="0" build="p" autoUpdateAnimBg="0"/>
      <p:bldP spid="52255" grpId="0" build="p" autoUpdateAnimBg="0"/>
      <p:bldP spid="52256" grpId="0" build="p" autoUpdateAnimBg="0"/>
      <p:bldP spid="52257" grpId="0" build="p" autoUpdateAnimBg="0"/>
      <p:bldP spid="52258" grpId="0" build="p" autoUpdateAnimBg="0"/>
      <p:bldP spid="52259" grpId="0" build="p" autoUpdateAnimBg="0"/>
      <p:bldP spid="52260" grpId="0" build="p" autoUpdateAnimBg="0"/>
      <p:bldP spid="52261" grpId="0" build="p" autoUpdateAnimBg="0"/>
      <p:bldP spid="52262" grpId="0" build="p" autoUpdateAnimBg="0"/>
      <p:bldP spid="5226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1676400"/>
            <a:ext cx="7772400" cy="1600200"/>
          </a:xfrm>
        </p:spPr>
        <p:txBody>
          <a:bodyPr/>
          <a:lstStyle/>
          <a:p>
            <a:r>
              <a:rPr lang="en-US" sz="8000" noProof="1" smtClean="0"/>
              <a:t>FIN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6866"/>
                                        </p:tgtEl>
                                        <p:attrNameLst>
                                          <p:attrName>style.visibility</p:attrName>
                                        </p:attrNameLst>
                                      </p:cBhvr>
                                      <p:to>
                                        <p:strVal val="visible"/>
                                      </p:to>
                                    </p:set>
                                    <p:animEffect transition="in" filter="dissolve">
                                      <p:cBhvr>
                                        <p:cTn id="7" dur="300"/>
                                        <p:tgtEl>
                                          <p:spTgt spid="368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smtClean="0"/>
              <a:t>Los complementos directos son:</a:t>
            </a:r>
          </a:p>
        </p:txBody>
      </p:sp>
      <p:graphicFrame>
        <p:nvGraphicFramePr>
          <p:cNvPr id="6" name="Content Placeholder 5"/>
          <p:cNvGraphicFramePr>
            <a:graphicFrameLocks noGrp="1"/>
          </p:cNvGraphicFramePr>
          <p:nvPr>
            <p:ph idx="1"/>
          </p:nvPr>
        </p:nvGraphicFramePr>
        <p:xfrm>
          <a:off x="685800" y="1981200"/>
          <a:ext cx="7772400" cy="3581400"/>
        </p:xfrm>
        <a:graphic>
          <a:graphicData uri="http://schemas.openxmlformats.org/drawingml/2006/table">
            <a:tbl>
              <a:tblPr/>
              <a:tblGrid>
                <a:gridCol w="3886200"/>
                <a:gridCol w="3886200"/>
              </a:tblGrid>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Times New Roman" pitchFamily="-105" charset="0"/>
                          <a:ea typeface="ＭＳ Ｐゴシック" pitchFamily="-105" charset="-128"/>
                        </a:rPr>
                        <a:t>Singular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Times New Roman" pitchFamily="-105" charset="0"/>
                          <a:ea typeface="ＭＳ Ｐゴシック" pitchFamily="-105" charset="-128"/>
                        </a:rPr>
                        <a:t>Plural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me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nos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te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os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lo/la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(him/her; you; 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los/las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(them; 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609600" y="1676400"/>
            <a:ext cx="7848600" cy="3657600"/>
          </a:xfrm>
        </p:spPr>
        <p:txBody>
          <a:bodyPr/>
          <a:lstStyle/>
          <a:p>
            <a:r>
              <a:rPr lang="en-US" sz="3600" b="1" smtClean="0"/>
              <a:t>Las </a:t>
            </a:r>
            <a:r>
              <a:rPr lang="en-US" smtClean="0"/>
              <a:t>compró y </a:t>
            </a:r>
            <a:r>
              <a:rPr lang="en-US" sz="3600" b="1" smtClean="0"/>
              <a:t>las </a:t>
            </a:r>
            <a:r>
              <a:rPr lang="en-US" smtClean="0"/>
              <a:t>dio a su esposa.</a:t>
            </a:r>
          </a:p>
          <a:p>
            <a:pPr>
              <a:buFontTx/>
              <a:buNone/>
            </a:pPr>
            <a:r>
              <a:rPr lang="en-US" smtClean="0"/>
              <a:t>(He bought them and gave them to his wife.)</a:t>
            </a:r>
          </a:p>
          <a:p>
            <a:r>
              <a:rPr lang="en-US" smtClean="0"/>
              <a:t>¿Quién </a:t>
            </a:r>
            <a:r>
              <a:rPr lang="en-US" sz="3600" b="1" smtClean="0"/>
              <a:t>lo</a:t>
            </a:r>
            <a:r>
              <a:rPr lang="en-US" smtClean="0"/>
              <a:t> hizo? (Who did it?)</a:t>
            </a:r>
          </a:p>
          <a:p>
            <a:r>
              <a:rPr lang="en-US" sz="3600" b="1" smtClean="0"/>
              <a:t>Lo</a:t>
            </a:r>
            <a:r>
              <a:rPr lang="en-US" smtClean="0"/>
              <a:t> prefiero. (I prefer it.)</a:t>
            </a:r>
          </a:p>
          <a:p>
            <a:r>
              <a:rPr lang="en-US" smtClean="0"/>
              <a:t>¿</a:t>
            </a:r>
            <a:r>
              <a:rPr lang="en-US" sz="3600" b="1" smtClean="0"/>
              <a:t>Me</a:t>
            </a:r>
            <a:r>
              <a:rPr lang="en-US" smtClean="0"/>
              <a:t> oyes? (Do you hear me?)</a:t>
            </a:r>
          </a:p>
        </p:txBody>
      </p:sp>
      <p:sp>
        <p:nvSpPr>
          <p:cNvPr id="4" name="Rectangle 3"/>
          <p:cNvSpPr/>
          <p:nvPr/>
        </p:nvSpPr>
        <p:spPr>
          <a:xfrm>
            <a:off x="533400" y="304800"/>
            <a:ext cx="4147590" cy="923330"/>
          </a:xfrm>
          <a:prstGeom prst="rect">
            <a:avLst/>
          </a:prstGeom>
          <a:noFill/>
        </p:spPr>
        <p:txBody>
          <a:bodyPr wrap="none">
            <a:spAutoFit/>
          </a:bodyPr>
          <a:lstStyle/>
          <a:p>
            <a:pPr algn="ctr">
              <a:defRPr/>
            </a:pPr>
            <a:r>
              <a:rPr lang="en-US" sz="54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Ejemplos</a:t>
            </a:r>
            <a:r>
              <a:rPr lang="en-US" sz="5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a:t>
            </a:r>
          </a:p>
        </p:txBody>
      </p:sp>
      <p:sp>
        <p:nvSpPr>
          <p:cNvPr id="5" name="Rectangle 4"/>
          <p:cNvSpPr/>
          <p:nvPr/>
        </p:nvSpPr>
        <p:spPr>
          <a:xfrm>
            <a:off x="0" y="4953000"/>
            <a:ext cx="6172200" cy="1508105"/>
          </a:xfrm>
          <a:prstGeom prst="rect">
            <a:avLst/>
          </a:prstGeom>
          <a:noFill/>
        </p:spPr>
        <p:txBody>
          <a:bodyPr>
            <a:spAutoFit/>
          </a:bodyPr>
          <a:lstStyle/>
          <a:p>
            <a:pPr algn="ctr">
              <a:defRPr/>
            </a:pPr>
            <a:r>
              <a:rPr lang="en-US"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a:t>
            </a:r>
            <a:r>
              <a:rPr lang="en-US" sz="4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Donde</a:t>
            </a:r>
            <a:r>
              <a:rPr lang="en-US"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 se </a:t>
            </a:r>
            <a:r>
              <a:rPr lang="en-US" sz="4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coloca</a:t>
            </a:r>
            <a:r>
              <a:rPr lang="en-US"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 el </a:t>
            </a:r>
            <a:r>
              <a:rPr lang="en-US" sz="4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pronombre</a:t>
            </a:r>
            <a:r>
              <a:rPr lang="en-US"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a:t>
            </a:r>
          </a:p>
        </p:txBody>
      </p:sp>
      <p:sp>
        <p:nvSpPr>
          <p:cNvPr id="7" name="Rectangle 6"/>
          <p:cNvSpPr/>
          <p:nvPr/>
        </p:nvSpPr>
        <p:spPr>
          <a:xfrm>
            <a:off x="5867400" y="5181600"/>
            <a:ext cx="3050732" cy="1431161"/>
          </a:xfrm>
          <a:prstGeom prst="rect">
            <a:avLst/>
          </a:prstGeom>
          <a:noFill/>
        </p:spPr>
        <p:txBody>
          <a:bodyPr>
            <a:spAutoFit/>
          </a:bodyPr>
          <a:lstStyle/>
          <a:p>
            <a:pPr algn="ctr">
              <a:defRPr/>
            </a:pPr>
            <a:r>
              <a:rPr lang="en-US" sz="2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Antes del </a:t>
            </a:r>
            <a:r>
              <a:rPr lang="en-US" sz="29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verbo</a:t>
            </a:r>
            <a:r>
              <a:rPr lang="en-US" sz="2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 </a:t>
            </a:r>
          </a:p>
          <a:p>
            <a:pPr algn="ctr">
              <a:defRPr/>
            </a:pPr>
            <a:r>
              <a:rPr lang="en-US" sz="29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conjugado</a:t>
            </a:r>
            <a:endParaRPr lang="en-US" sz="29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endParaRPr>
          </a:p>
        </p:txBody>
      </p:sp>
      <p:sp>
        <p:nvSpPr>
          <p:cNvPr id="8" name="Down Arrow 7"/>
          <p:cNvSpPr/>
          <p:nvPr/>
        </p:nvSpPr>
        <p:spPr bwMode="auto">
          <a:xfrm>
            <a:off x="6705600" y="3429000"/>
            <a:ext cx="1371600" cy="1524000"/>
          </a:xfrm>
          <a:prstGeom prst="downArrow">
            <a:avLst/>
          </a:prstGeom>
          <a:solidFill>
            <a:schemeClr val="accent6">
              <a:lumMod val="60000"/>
              <a:lumOff val="40000"/>
              <a:alpha val="65000"/>
            </a:schemeClr>
          </a:solidFill>
          <a:ln w="9525" cap="flat" cmpd="sng" algn="ctr">
            <a:solidFill>
              <a:schemeClr val="tx1"/>
            </a:solidFill>
            <a:prstDash val="solid"/>
            <a:round/>
            <a:headEnd type="none" w="med" len="med"/>
            <a:tailEnd type="none" w="med" len="med"/>
          </a:ln>
          <a:effectLst>
            <a:glow rad="63500">
              <a:schemeClr val="accent1">
                <a:alpha val="75000"/>
              </a:schemeClr>
            </a:glow>
            <a:reflection stA="50000" endPos="75000" dist="12700" dir="5400000" sy="-100000" algn="bl" rotWithShape="0"/>
          </a:effectLst>
        </p:spPr>
        <p:txBody>
          <a:bodyPr lIns="0" tIns="0" rIns="0" bIns="0" anchor="ctr"/>
          <a:lstStyle/>
          <a:p>
            <a:pPr>
              <a:defRPr/>
            </a:pPr>
            <a:endParaRPr lang="en-US" b="1" noProof="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charset="0"/>
              <a:ea typeface="+mn-ea"/>
            </a:endParaRPr>
          </a:p>
        </p:txBody>
      </p:sp>
      <p:pic>
        <p:nvPicPr>
          <p:cNvPr id="15367" name="Picture 9"/>
          <p:cNvPicPr>
            <a:picLocks noChangeAspect="1"/>
          </p:cNvPicPr>
          <p:nvPr/>
        </p:nvPicPr>
        <p:blipFill>
          <a:blip r:embed="rId2"/>
          <a:srcRect/>
          <a:stretch>
            <a:fillRect/>
          </a:stretch>
        </p:blipFill>
        <p:spPr bwMode="auto">
          <a:xfrm>
            <a:off x="6781800" y="304800"/>
            <a:ext cx="1524000" cy="18208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9" accel="50000" decel="5000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9" accel="50000" decel="5000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1"/>
          </p:nvPr>
        </p:nvSpPr>
        <p:spPr>
          <a:xfrm>
            <a:off x="609600" y="1447800"/>
            <a:ext cx="7848600" cy="1828800"/>
          </a:xfrm>
        </p:spPr>
        <p:txBody>
          <a:bodyPr/>
          <a:lstStyle/>
          <a:p>
            <a:r>
              <a:rPr lang="en-US" smtClean="0"/>
              <a:t>Juan come las fresas los miércoles.</a:t>
            </a:r>
          </a:p>
          <a:p>
            <a:endParaRPr lang="en-US" smtClean="0"/>
          </a:p>
          <a:p>
            <a:r>
              <a:rPr lang="en-US" smtClean="0"/>
              <a:t>¿Cuándo las come?</a:t>
            </a:r>
          </a:p>
          <a:p>
            <a:endParaRPr lang="en-US" smtClean="0"/>
          </a:p>
        </p:txBody>
      </p:sp>
      <p:pic>
        <p:nvPicPr>
          <p:cNvPr id="16387" name="Picture 3"/>
          <p:cNvPicPr>
            <a:picLocks noChangeAspect="1"/>
          </p:cNvPicPr>
          <p:nvPr/>
        </p:nvPicPr>
        <p:blipFill>
          <a:blip r:embed="rId2"/>
          <a:srcRect/>
          <a:stretch>
            <a:fillRect/>
          </a:stretch>
        </p:blipFill>
        <p:spPr bwMode="auto">
          <a:xfrm>
            <a:off x="6022975" y="3886200"/>
            <a:ext cx="3121025" cy="2644775"/>
          </a:xfrm>
          <a:prstGeom prst="rect">
            <a:avLst/>
          </a:prstGeom>
          <a:noFill/>
          <a:ln w="9525">
            <a:noFill/>
            <a:miter lim="800000"/>
            <a:headEnd/>
            <a:tailEnd/>
          </a:ln>
        </p:spPr>
      </p:pic>
      <p:sp>
        <p:nvSpPr>
          <p:cNvPr id="4" name="TextBox 3"/>
          <p:cNvSpPr txBox="1">
            <a:spLocks noChangeArrowheads="1"/>
          </p:cNvSpPr>
          <p:nvPr/>
        </p:nvSpPr>
        <p:spPr bwMode="auto">
          <a:xfrm>
            <a:off x="838200" y="3810000"/>
            <a:ext cx="6934200" cy="908050"/>
          </a:xfrm>
          <a:prstGeom prst="rect">
            <a:avLst/>
          </a:prstGeom>
          <a:noFill/>
          <a:ln w="9525">
            <a:noFill/>
            <a:miter lim="800000"/>
            <a:headEnd/>
            <a:tailEnd/>
          </a:ln>
        </p:spPr>
        <p:txBody>
          <a:bodyPr>
            <a:spAutoFit/>
          </a:bodyPr>
          <a:lstStyle/>
          <a:p>
            <a:r>
              <a:rPr lang="en-US" sz="2900"/>
              <a:t>Juan las come los miercoles. </a:t>
            </a:r>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endParaRPr lang="en-US" smtClean="0"/>
          </a:p>
        </p:txBody>
      </p:sp>
      <p:sp>
        <p:nvSpPr>
          <p:cNvPr id="17411" name="Content Placeholder 2"/>
          <p:cNvSpPr>
            <a:spLocks noGrp="1"/>
          </p:cNvSpPr>
          <p:nvPr>
            <p:ph idx="1"/>
          </p:nvPr>
        </p:nvSpPr>
        <p:spPr>
          <a:xfrm>
            <a:off x="685800" y="1981200"/>
            <a:ext cx="7772400" cy="1981200"/>
          </a:xfrm>
        </p:spPr>
        <p:txBody>
          <a:bodyPr/>
          <a:lstStyle/>
          <a:p>
            <a:r>
              <a:rPr lang="en-US" smtClean="0"/>
              <a:t>Ellos bebieron jugo el viernes.</a:t>
            </a:r>
          </a:p>
          <a:p>
            <a:endParaRPr lang="en-US" smtClean="0"/>
          </a:p>
          <a:p>
            <a:r>
              <a:rPr lang="en-US" smtClean="0"/>
              <a:t>¿Cuándo lo bebieron?</a:t>
            </a:r>
          </a:p>
          <a:p>
            <a:endParaRPr lang="en-US" smtClean="0"/>
          </a:p>
          <a:p>
            <a:endParaRPr lang="en-US" smtClean="0"/>
          </a:p>
        </p:txBody>
      </p:sp>
      <p:pic>
        <p:nvPicPr>
          <p:cNvPr id="17412" name="Picture 3"/>
          <p:cNvPicPr>
            <a:picLocks noChangeAspect="1"/>
          </p:cNvPicPr>
          <p:nvPr/>
        </p:nvPicPr>
        <p:blipFill>
          <a:blip r:embed="rId2"/>
          <a:srcRect/>
          <a:stretch>
            <a:fillRect/>
          </a:stretch>
        </p:blipFill>
        <p:spPr bwMode="auto">
          <a:xfrm>
            <a:off x="5715000" y="3733800"/>
            <a:ext cx="2933700" cy="2768600"/>
          </a:xfrm>
          <a:prstGeom prst="rect">
            <a:avLst/>
          </a:prstGeom>
          <a:noFill/>
          <a:ln w="9525">
            <a:noFill/>
            <a:miter lim="800000"/>
            <a:headEnd/>
            <a:tailEnd/>
          </a:ln>
        </p:spPr>
      </p:pic>
      <p:sp>
        <p:nvSpPr>
          <p:cNvPr id="5" name="TextBox 4"/>
          <p:cNvSpPr txBox="1">
            <a:spLocks noChangeArrowheads="1"/>
          </p:cNvSpPr>
          <p:nvPr/>
        </p:nvSpPr>
        <p:spPr bwMode="auto">
          <a:xfrm>
            <a:off x="533400" y="4419600"/>
            <a:ext cx="7772400" cy="584200"/>
          </a:xfrm>
          <a:prstGeom prst="rect">
            <a:avLst/>
          </a:prstGeom>
          <a:noFill/>
          <a:ln w="9525">
            <a:noFill/>
            <a:miter lim="800000"/>
            <a:headEnd/>
            <a:tailEnd/>
          </a:ln>
        </p:spPr>
        <p:txBody>
          <a:bodyPr>
            <a:spAutoFit/>
          </a:bodyPr>
          <a:lstStyle/>
          <a:p>
            <a:r>
              <a:rPr lang="en-US" sz="3200"/>
              <a:t>Lo bebieron el viernes.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defRPr/>
            </a:pP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Ahora</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repasar</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 los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complementos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 </a:t>
            </a:r>
            <a:r>
              <a:rPr lang="en-US"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indirectos</a:t>
            </a:r>
            <a:r>
              <a:rPr lang="en-US"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a typeface="+mj-ea"/>
                <a:cs typeface="+mj-cs"/>
              </a:rPr>
              <a:t>!</a:t>
            </a:r>
          </a:p>
        </p:txBody>
      </p:sp>
      <p:sp>
        <p:nvSpPr>
          <p:cNvPr id="19459" name="Content Placeholder 2"/>
          <p:cNvSpPr>
            <a:spLocks noGrp="1"/>
          </p:cNvSpPr>
          <p:nvPr>
            <p:ph idx="1"/>
          </p:nvPr>
        </p:nvSpPr>
        <p:spPr>
          <a:xfrm>
            <a:off x="685800" y="1981200"/>
            <a:ext cx="7772400" cy="2057400"/>
          </a:xfrm>
        </p:spPr>
        <p:txBody>
          <a:bodyPr/>
          <a:lstStyle/>
          <a:p>
            <a:r>
              <a:rPr lang="en-US" smtClean="0"/>
              <a:t>Complementos indirectos: Contestan la pregunta,¿a quién o a qué? </a:t>
            </a:r>
          </a:p>
          <a:p>
            <a:r>
              <a:rPr lang="en-US" smtClean="0"/>
              <a:t>(to or for whom? or to or for what?)-it tells us where the direct object is going.</a:t>
            </a:r>
          </a:p>
          <a:p>
            <a:endParaRPr lang="en-US" smtClean="0"/>
          </a:p>
          <a:p>
            <a:endParaRPr lang="en-US" smtClean="0"/>
          </a:p>
        </p:txBody>
      </p:sp>
      <p:pic>
        <p:nvPicPr>
          <p:cNvPr id="18436" name="Picture 3"/>
          <p:cNvPicPr>
            <a:picLocks noChangeAspect="1"/>
          </p:cNvPicPr>
          <p:nvPr/>
        </p:nvPicPr>
        <p:blipFill>
          <a:blip r:embed="rId2"/>
          <a:srcRect/>
          <a:stretch>
            <a:fillRect/>
          </a:stretch>
        </p:blipFill>
        <p:spPr bwMode="auto">
          <a:xfrm>
            <a:off x="2590800" y="4267200"/>
            <a:ext cx="3492500" cy="2324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533400" y="533400"/>
            <a:ext cx="8153400" cy="1143000"/>
          </a:xfrm>
        </p:spPr>
        <p:txBody>
          <a:bodyPr/>
          <a:lstStyle/>
          <a:p>
            <a:r>
              <a:rPr lang="en-US" smtClean="0"/>
              <a:t>Los complementos indirectos son:</a:t>
            </a:r>
          </a:p>
        </p:txBody>
      </p:sp>
      <p:graphicFrame>
        <p:nvGraphicFramePr>
          <p:cNvPr id="4" name="Content Placeholder 5"/>
          <p:cNvGraphicFramePr>
            <a:graphicFrameLocks noGrp="1"/>
          </p:cNvGraphicFramePr>
          <p:nvPr>
            <p:ph idx="1"/>
          </p:nvPr>
        </p:nvGraphicFramePr>
        <p:xfrm>
          <a:off x="685800" y="1981200"/>
          <a:ext cx="7772400" cy="3581400"/>
        </p:xfrm>
        <a:graphic>
          <a:graphicData uri="http://schemas.openxmlformats.org/drawingml/2006/table">
            <a:tbl>
              <a:tblPr/>
              <a:tblGrid>
                <a:gridCol w="3886200"/>
                <a:gridCol w="3886200"/>
              </a:tblGrid>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Times New Roman" pitchFamily="-105" charset="0"/>
                          <a:ea typeface="ＭＳ Ｐゴシック" pitchFamily="-105" charset="-128"/>
                        </a:rPr>
                        <a:t>Singular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smtClean="0">
                          <a:ln>
                            <a:noFill/>
                          </a:ln>
                          <a:solidFill>
                            <a:srgbClr val="FFFFFF"/>
                          </a:solidFill>
                          <a:effectLst/>
                          <a:latin typeface="Times New Roman" pitchFamily="-105" charset="0"/>
                          <a:ea typeface="ＭＳ Ｐゴシック" pitchFamily="-105" charset="-128"/>
                        </a:rPr>
                        <a:t>Plural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me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nos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(us)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te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os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r h="89535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le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(him/her; you; 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3000" b="1" i="0" u="none" strike="noStrike" cap="none" normalizeH="0" baseline="0" smtClean="0">
                          <a:ln>
                            <a:noFill/>
                          </a:ln>
                          <a:solidFill>
                            <a:srgbClr val="000000"/>
                          </a:solidFill>
                          <a:effectLst/>
                          <a:latin typeface="Times New Roman" pitchFamily="-105" charset="0"/>
                          <a:ea typeface="ＭＳ Ｐゴシック" pitchFamily="-105" charset="-128"/>
                        </a:rPr>
                        <a:t>les </a:t>
                      </a:r>
                      <a:r>
                        <a:rPr kumimoji="0" lang="en-US" sz="3000" b="0" i="0" u="none" strike="noStrike" cap="none" normalizeH="0" baseline="0" smtClean="0">
                          <a:ln>
                            <a:noFill/>
                          </a:ln>
                          <a:solidFill>
                            <a:srgbClr val="000000"/>
                          </a:solidFill>
                          <a:effectLst/>
                          <a:latin typeface="Times New Roman" pitchFamily="-105" charset="0"/>
                          <a:ea typeface="ＭＳ Ｐゴシック" pitchFamily="-105" charset="-128"/>
                        </a:rPr>
                        <a:t>(them; you)</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2"/>
          <p:cNvSpPr>
            <a:spLocks noGrp="1"/>
          </p:cNvSpPr>
          <p:nvPr>
            <p:ph idx="1"/>
          </p:nvPr>
        </p:nvSpPr>
        <p:spPr>
          <a:xfrm>
            <a:off x="533400" y="533400"/>
            <a:ext cx="3886200" cy="4648200"/>
          </a:xfrm>
        </p:spPr>
        <p:txBody>
          <a:bodyPr/>
          <a:lstStyle/>
          <a:p>
            <a:r>
              <a:rPr lang="en-US" smtClean="0"/>
              <a:t>Ella </a:t>
            </a:r>
            <a:r>
              <a:rPr lang="en-US" b="1" smtClean="0"/>
              <a:t>le </a:t>
            </a:r>
            <a:r>
              <a:rPr lang="en-US" smtClean="0"/>
              <a:t>escribe una carta.</a:t>
            </a:r>
          </a:p>
          <a:p>
            <a:r>
              <a:rPr lang="en-US" b="1" smtClean="0"/>
              <a:t>Me </a:t>
            </a:r>
            <a:r>
              <a:rPr lang="en-US" smtClean="0"/>
              <a:t>da el dinero.</a:t>
            </a:r>
          </a:p>
          <a:p>
            <a:r>
              <a:rPr lang="en-US" b="1" smtClean="0"/>
              <a:t>Nos </a:t>
            </a:r>
            <a:r>
              <a:rPr lang="en-US" smtClean="0"/>
              <a:t>dio un regalo.</a:t>
            </a:r>
          </a:p>
          <a:p>
            <a:r>
              <a:rPr lang="en-US" b="1" smtClean="0"/>
              <a:t>Te </a:t>
            </a:r>
            <a:r>
              <a:rPr lang="en-US" smtClean="0"/>
              <a:t>compro flores.</a:t>
            </a:r>
          </a:p>
          <a:p>
            <a:r>
              <a:rPr lang="en-US" b="1" smtClean="0"/>
              <a:t>Les </a:t>
            </a:r>
            <a:r>
              <a:rPr lang="en-US" smtClean="0"/>
              <a:t>mandaron tarjetas.</a:t>
            </a:r>
          </a:p>
          <a:p>
            <a:endParaRPr lang="en-US" smtClean="0"/>
          </a:p>
        </p:txBody>
      </p:sp>
      <p:sp>
        <p:nvSpPr>
          <p:cNvPr id="4" name="Rectangle 3"/>
          <p:cNvSpPr/>
          <p:nvPr/>
        </p:nvSpPr>
        <p:spPr>
          <a:xfrm>
            <a:off x="4419600" y="304800"/>
            <a:ext cx="4495800" cy="1200329"/>
          </a:xfrm>
          <a:prstGeom prst="rect">
            <a:avLst/>
          </a:prstGeom>
        </p:spPr>
        <p:txBody>
          <a:bodyPr>
            <a:spAutoFit/>
          </a:bodyPr>
          <a:lstStyle/>
          <a:p>
            <a:pPr algn="ctr">
              <a:defRPr/>
            </a:pP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Dónde</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 se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coloca</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 el </a:t>
            </a:r>
            <a:r>
              <a:rPr lang="en-US" sz="3600" b="1" dirty="0" err="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pronombre</a:t>
            </a:r>
            <a:r>
              <a:rPr 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charset="0"/>
                <a:ea typeface="+mn-ea"/>
              </a:rPr>
              <a:t>?</a:t>
            </a:r>
          </a:p>
        </p:txBody>
      </p:sp>
      <p:sp>
        <p:nvSpPr>
          <p:cNvPr id="6" name="Rectangle 5"/>
          <p:cNvSpPr/>
          <p:nvPr/>
        </p:nvSpPr>
        <p:spPr>
          <a:xfrm>
            <a:off x="4267200" y="1752600"/>
            <a:ext cx="4572000" cy="830997"/>
          </a:xfrm>
          <a:prstGeom prst="rect">
            <a:avLst/>
          </a:prstGeom>
        </p:spPr>
        <p:txBody>
          <a:bodyPr>
            <a:spAutoFit/>
          </a:bodyPr>
          <a:lstStyle/>
          <a:p>
            <a:pPr algn="ctr">
              <a:defRPr/>
            </a:pP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Antes del </a:t>
            </a: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verbo</a:t>
            </a:r>
            <a:r>
              <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 </a:t>
            </a:r>
          </a:p>
          <a:p>
            <a:pPr algn="ctr">
              <a:defRPr/>
            </a:pPr>
            <a:r>
              <a:rPr lang="en-US"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rPr>
              <a:t>conjugado</a:t>
            </a:r>
            <a:endParaRPr lang="en-US"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charset="0"/>
              <a:ea typeface="+mn-ea"/>
            </a:endParaRPr>
          </a:p>
        </p:txBody>
      </p:sp>
      <p:sp>
        <p:nvSpPr>
          <p:cNvPr id="7" name="Down Arrow 6"/>
          <p:cNvSpPr/>
          <p:nvPr/>
        </p:nvSpPr>
        <p:spPr bwMode="auto">
          <a:xfrm rot="10800000">
            <a:off x="5943600" y="2590800"/>
            <a:ext cx="1371600" cy="1524000"/>
          </a:xfrm>
          <a:prstGeom prst="downArrow">
            <a:avLst>
              <a:gd name="adj1" fmla="val 50000"/>
              <a:gd name="adj2" fmla="val 48597"/>
            </a:avLst>
          </a:prstGeom>
          <a:solidFill>
            <a:schemeClr val="accent6">
              <a:lumMod val="60000"/>
              <a:lumOff val="40000"/>
              <a:alpha val="65000"/>
            </a:schemeClr>
          </a:solidFill>
          <a:ln w="9525" cap="flat" cmpd="sng" algn="ctr">
            <a:solidFill>
              <a:schemeClr val="tx1"/>
            </a:solidFill>
            <a:prstDash val="solid"/>
            <a:round/>
            <a:headEnd type="none" w="med" len="med"/>
            <a:tailEnd type="none" w="med" len="med"/>
          </a:ln>
          <a:effectLst>
            <a:glow rad="63500">
              <a:schemeClr val="accent1">
                <a:alpha val="75000"/>
              </a:schemeClr>
            </a:glow>
            <a:reflection stA="50000" endPos="75000" dist="12700" dir="5400000" sy="-100000" algn="bl" rotWithShape="0"/>
          </a:effectLst>
        </p:spPr>
        <p:txBody>
          <a:bodyPr lIns="0" tIns="0" rIns="0" bIns="0" anchor="ctr"/>
          <a:lstStyle/>
          <a:p>
            <a:pPr>
              <a:defRPr/>
            </a:pPr>
            <a:endParaRPr lang="en-US" b="1" noProof="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charset="0"/>
              <a:ea typeface="+mn-ea"/>
            </a:endParaRPr>
          </a:p>
        </p:txBody>
      </p:sp>
      <p:sp>
        <p:nvSpPr>
          <p:cNvPr id="8" name="TextBox 7"/>
          <p:cNvSpPr txBox="1"/>
          <p:nvPr/>
        </p:nvSpPr>
        <p:spPr>
          <a:xfrm>
            <a:off x="1066800" y="5334000"/>
            <a:ext cx="7086600" cy="1200150"/>
          </a:xfrm>
          <a:prstGeom prst="rect">
            <a:avLst/>
          </a:prstGeom>
          <a:noFill/>
        </p:spPr>
        <p:txBody>
          <a:bodyPr>
            <a:spAutoFit/>
          </a:bodyPr>
          <a:lstStyle/>
          <a:p>
            <a:pPr>
              <a:defRPr/>
            </a:pPr>
            <a:r>
              <a:rPr lang="en-US" dirty="0">
                <a:latin typeface="Times New Roman" charset="0"/>
                <a:ea typeface="+mn-ea"/>
              </a:rPr>
              <a:t>*Si hay 2 </a:t>
            </a:r>
            <a:r>
              <a:rPr lang="en-US" dirty="0" err="1">
                <a:latin typeface="Times New Roman" charset="0"/>
                <a:ea typeface="+mn-ea"/>
              </a:rPr>
              <a:t>verbos</a:t>
            </a:r>
            <a:r>
              <a:rPr lang="en-US" dirty="0">
                <a:latin typeface="Times New Roman" charset="0"/>
                <a:ea typeface="+mn-ea"/>
              </a:rPr>
              <a:t> </a:t>
            </a:r>
            <a:r>
              <a:rPr lang="en-US" dirty="0" err="1">
                <a:latin typeface="Times New Roman" charset="0"/>
                <a:ea typeface="+mn-ea"/>
              </a:rPr>
              <a:t>puedes</a:t>
            </a:r>
            <a:r>
              <a:rPr lang="en-US" dirty="0">
                <a:latin typeface="Times New Roman" charset="0"/>
                <a:ea typeface="+mn-ea"/>
              </a:rPr>
              <a:t> </a:t>
            </a:r>
            <a:r>
              <a:rPr lang="en-US" dirty="0" err="1">
                <a:latin typeface="Times New Roman" charset="0"/>
                <a:ea typeface="+mn-ea"/>
              </a:rPr>
              <a:t>colocar</a:t>
            </a:r>
            <a:r>
              <a:rPr lang="en-US" dirty="0">
                <a:latin typeface="Times New Roman" charset="0"/>
                <a:ea typeface="+mn-ea"/>
              </a:rPr>
              <a:t> el </a:t>
            </a:r>
            <a:r>
              <a:rPr lang="en-US" dirty="0" err="1">
                <a:latin typeface="Times New Roman" charset="0"/>
                <a:ea typeface="+mn-ea"/>
              </a:rPr>
              <a:t>pronombre</a:t>
            </a:r>
            <a:endParaRPr lang="en-US" dirty="0">
              <a:latin typeface="Times New Roman" charset="0"/>
              <a:ea typeface="+mn-ea"/>
            </a:endParaRPr>
          </a:p>
          <a:p>
            <a:pPr marL="457200" indent="-457200">
              <a:buFontTx/>
              <a:buAutoNum type="arabicPeriod"/>
              <a:defRPr/>
            </a:pPr>
            <a:r>
              <a:rPr lang="en-US" dirty="0">
                <a:latin typeface="Times New Roman" charset="0"/>
                <a:ea typeface="+mn-ea"/>
              </a:rPr>
              <a:t>Antes del </a:t>
            </a:r>
            <a:r>
              <a:rPr lang="en-US" dirty="0" err="1">
                <a:latin typeface="Times New Roman" charset="0"/>
                <a:ea typeface="+mn-ea"/>
              </a:rPr>
              <a:t>primero</a:t>
            </a:r>
            <a:r>
              <a:rPr lang="en-US" dirty="0">
                <a:latin typeface="Times New Roman" charset="0"/>
                <a:ea typeface="+mn-ea"/>
              </a:rPr>
              <a:t> </a:t>
            </a:r>
            <a:r>
              <a:rPr lang="en-US" dirty="0" err="1">
                <a:latin typeface="Times New Roman" charset="0"/>
                <a:ea typeface="+mn-ea"/>
              </a:rPr>
              <a:t>verbo</a:t>
            </a:r>
            <a:r>
              <a:rPr lang="en-US" dirty="0">
                <a:latin typeface="Times New Roman" charset="0"/>
                <a:ea typeface="+mn-ea"/>
              </a:rPr>
              <a:t>: </a:t>
            </a:r>
            <a:r>
              <a:rPr lang="en-US" b="1" dirty="0">
                <a:latin typeface="Times New Roman" charset="0"/>
                <a:ea typeface="+mn-ea"/>
              </a:rPr>
              <a:t>Te </a:t>
            </a:r>
            <a:r>
              <a:rPr lang="en-US" dirty="0" err="1">
                <a:latin typeface="Times New Roman" charset="0"/>
                <a:ea typeface="+mn-ea"/>
              </a:rPr>
              <a:t>puedo</a:t>
            </a:r>
            <a:r>
              <a:rPr lang="en-US" dirty="0">
                <a:latin typeface="Times New Roman" charset="0"/>
                <a:ea typeface="+mn-ea"/>
              </a:rPr>
              <a:t> </a:t>
            </a:r>
            <a:r>
              <a:rPr lang="en-US" b="1" dirty="0" err="1">
                <a:latin typeface="Times New Roman" charset="0"/>
                <a:ea typeface="+mn-ea"/>
              </a:rPr>
              <a:t>decir</a:t>
            </a:r>
            <a:r>
              <a:rPr lang="en-US" b="1" dirty="0">
                <a:latin typeface="Times New Roman" charset="0"/>
                <a:ea typeface="+mn-ea"/>
              </a:rPr>
              <a:t> </a:t>
            </a:r>
            <a:r>
              <a:rPr lang="en-US" dirty="0" err="1">
                <a:latin typeface="Times New Roman" charset="0"/>
                <a:ea typeface="+mn-ea"/>
              </a:rPr>
              <a:t>todo</a:t>
            </a:r>
            <a:r>
              <a:rPr lang="en-US" dirty="0">
                <a:latin typeface="Times New Roman" charset="0"/>
                <a:ea typeface="+mn-ea"/>
              </a:rPr>
              <a:t>.</a:t>
            </a:r>
          </a:p>
          <a:p>
            <a:pPr marL="457200" indent="-457200">
              <a:buFontTx/>
              <a:buAutoNum type="arabicPeriod"/>
              <a:defRPr/>
            </a:pPr>
            <a:r>
              <a:rPr lang="en-US" dirty="0" err="1">
                <a:latin typeface="Times New Roman" charset="0"/>
                <a:ea typeface="+mn-ea"/>
              </a:rPr>
              <a:t>Adjuntar</a:t>
            </a:r>
            <a:r>
              <a:rPr lang="en-US" dirty="0">
                <a:latin typeface="Times New Roman" charset="0"/>
                <a:ea typeface="+mn-ea"/>
              </a:rPr>
              <a:t> al </a:t>
            </a:r>
            <a:r>
              <a:rPr lang="en-US" dirty="0" err="1">
                <a:latin typeface="Times New Roman" charset="0"/>
                <a:ea typeface="+mn-ea"/>
              </a:rPr>
              <a:t>segundo</a:t>
            </a:r>
            <a:r>
              <a:rPr lang="en-US" dirty="0">
                <a:latin typeface="Times New Roman" charset="0"/>
                <a:ea typeface="+mn-ea"/>
              </a:rPr>
              <a:t> </a:t>
            </a:r>
            <a:r>
              <a:rPr lang="en-US" dirty="0" err="1">
                <a:latin typeface="Times New Roman" charset="0"/>
                <a:ea typeface="+mn-ea"/>
              </a:rPr>
              <a:t>verbo</a:t>
            </a:r>
            <a:r>
              <a:rPr lang="en-US" dirty="0">
                <a:latin typeface="Times New Roman" charset="0"/>
                <a:ea typeface="+mn-ea"/>
              </a:rPr>
              <a:t>: </a:t>
            </a:r>
            <a:r>
              <a:rPr lang="en-US" dirty="0" err="1">
                <a:latin typeface="Times New Roman" charset="0"/>
                <a:ea typeface="+mn-ea"/>
              </a:rPr>
              <a:t>Puedo</a:t>
            </a:r>
            <a:r>
              <a:rPr lang="en-US" dirty="0">
                <a:latin typeface="Times New Roman" charset="0"/>
                <a:ea typeface="+mn-ea"/>
              </a:rPr>
              <a:t> </a:t>
            </a:r>
            <a:r>
              <a:rPr lang="en-US" b="1" dirty="0" err="1">
                <a:latin typeface="Times New Roman" charset="0"/>
                <a:ea typeface="+mn-ea"/>
              </a:rPr>
              <a:t>decirte</a:t>
            </a:r>
            <a:r>
              <a:rPr lang="en-US" b="1" dirty="0">
                <a:latin typeface="Times New Roman" charset="0"/>
                <a:ea typeface="+mn-ea"/>
              </a:rPr>
              <a:t> </a:t>
            </a:r>
            <a:r>
              <a:rPr lang="en-US" dirty="0" err="1">
                <a:latin typeface="Times New Roman" charset="0"/>
                <a:ea typeface="+mn-ea"/>
              </a:rPr>
              <a:t>todo</a:t>
            </a:r>
            <a:r>
              <a:rPr lang="en-US" dirty="0">
                <a:latin typeface="Times New Roman" charset="0"/>
                <a:ea typeface="+mn-ea"/>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accel="50000" decel="5000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slide(fromBottom)">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accel="50000" decel="5000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lide(fromBottom)">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900" decel="100000" fill="hold"/>
                                        <p:tgtEl>
                                          <p:spTgt spid="8"/>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914400" y="381000"/>
            <a:ext cx="7315200" cy="1165225"/>
          </a:xfrm>
          <a:prstGeom prst="rect">
            <a:avLst/>
          </a:prstGeom>
          <a:noFill/>
          <a:ln w="9525">
            <a:noFill/>
            <a:miter lim="800000"/>
            <a:headEnd/>
            <a:tailEnd/>
          </a:ln>
        </p:spPr>
        <p:txBody>
          <a:bodyPr>
            <a:spAutoFit/>
          </a:bodyPr>
          <a:lstStyle/>
          <a:p>
            <a:pPr algn="ctr">
              <a:lnSpc>
                <a:spcPct val="80000"/>
              </a:lnSpc>
              <a:spcBef>
                <a:spcPct val="50000"/>
              </a:spcBef>
            </a:pPr>
            <a:r>
              <a:rPr lang="en-US" sz="4400"/>
              <a:t>Direct and Indirect Object Pronouns Combined</a:t>
            </a:r>
          </a:p>
        </p:txBody>
      </p:sp>
      <p:pic>
        <p:nvPicPr>
          <p:cNvPr id="2055" name="Picture 7"/>
          <p:cNvPicPr>
            <a:picLocks noChangeAspect="1" noChangeArrowheads="1"/>
          </p:cNvPicPr>
          <p:nvPr/>
        </p:nvPicPr>
        <p:blipFill>
          <a:blip r:embed="rId2"/>
          <a:srcRect/>
          <a:stretch>
            <a:fillRect/>
          </a:stretch>
        </p:blipFill>
        <p:spPr bwMode="auto">
          <a:xfrm>
            <a:off x="2133600" y="3505200"/>
            <a:ext cx="4800600" cy="3200400"/>
          </a:xfrm>
          <a:prstGeom prst="rect">
            <a:avLst/>
          </a:prstGeom>
          <a:noFill/>
          <a:ln w="12700">
            <a:noFill/>
            <a:miter lim="800000"/>
            <a:headEnd/>
            <a:tailEnd/>
          </a:ln>
        </p:spPr>
      </p:pic>
      <p:sp>
        <p:nvSpPr>
          <p:cNvPr id="2056" name="AutoShape 8"/>
          <p:cNvSpPr>
            <a:spLocks noChangeArrowheads="1"/>
          </p:cNvSpPr>
          <p:nvPr/>
        </p:nvSpPr>
        <p:spPr bwMode="auto">
          <a:xfrm>
            <a:off x="6096000" y="2562225"/>
            <a:ext cx="2416175" cy="1477963"/>
          </a:xfrm>
          <a:prstGeom prst="wedgeEllipseCallout">
            <a:avLst>
              <a:gd name="adj1" fmla="val -47111"/>
              <a:gd name="adj2" fmla="val 67403"/>
            </a:avLst>
          </a:prstGeom>
          <a:solidFill>
            <a:srgbClr val="FFFFFF"/>
          </a:solidFill>
          <a:ln w="9525">
            <a:solidFill>
              <a:schemeClr val="tx1"/>
            </a:solidFill>
            <a:miter lim="800000"/>
            <a:headEnd/>
            <a:tailEnd/>
          </a:ln>
        </p:spPr>
        <p:txBody>
          <a:bodyPr lIns="0" tIns="0" rIns="0" bIns="0" anchor="ctr"/>
          <a:lstStyle/>
          <a:p>
            <a:pPr algn="ctr"/>
            <a:r>
              <a:rPr lang="en-US" sz="2000">
                <a:latin typeface="Comic Sans MS" pitchFamily="-105" charset="0"/>
              </a:rPr>
              <a:t>Traje el bronceador.  ¿Me lo puedes aplicar?</a:t>
            </a:r>
          </a:p>
        </p:txBody>
      </p:sp>
      <p:sp>
        <p:nvSpPr>
          <p:cNvPr id="2057" name="Text Box 9"/>
          <p:cNvSpPr txBox="1">
            <a:spLocks noChangeArrowheads="1"/>
          </p:cNvSpPr>
          <p:nvPr/>
        </p:nvSpPr>
        <p:spPr bwMode="auto">
          <a:xfrm>
            <a:off x="914400" y="1501775"/>
            <a:ext cx="7315200" cy="971550"/>
          </a:xfrm>
          <a:prstGeom prst="rect">
            <a:avLst/>
          </a:prstGeom>
          <a:noFill/>
          <a:ln w="9525">
            <a:noFill/>
            <a:miter lim="800000"/>
            <a:headEnd/>
            <a:tailEnd/>
          </a:ln>
        </p:spPr>
        <p:txBody>
          <a:bodyPr>
            <a:spAutoFit/>
          </a:bodyPr>
          <a:lstStyle/>
          <a:p>
            <a:pPr algn="ctr">
              <a:lnSpc>
                <a:spcPct val="80000"/>
              </a:lnSpc>
              <a:spcBef>
                <a:spcPct val="50000"/>
              </a:spcBef>
            </a:pPr>
            <a:r>
              <a:rPr lang="en-US" sz="3600"/>
              <a:t>(Los pronombres de complemento directo e indirecto usados juntos)</a:t>
            </a:r>
          </a:p>
        </p:txBody>
      </p:sp>
      <p:pic>
        <p:nvPicPr>
          <p:cNvPr id="2058" name="Picture 10" descr="PPH%2BWL"/>
          <p:cNvPicPr>
            <a:picLocks noChangeAspect="1" noChangeArrowheads="1"/>
          </p:cNvPicPr>
          <p:nvPr/>
        </p:nvPicPr>
        <p:blipFill>
          <a:blip r:embed="rId3"/>
          <a:srcRect/>
          <a:stretch>
            <a:fillRect/>
          </a:stretch>
        </p:blipFill>
        <p:spPr bwMode="auto">
          <a:xfrm>
            <a:off x="152400" y="6192838"/>
            <a:ext cx="1524000" cy="6651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054"/>
                                        </p:tgtEl>
                                        <p:attrNameLst>
                                          <p:attrName>style.visibility</p:attrName>
                                        </p:attrNameLst>
                                      </p:cBhvr>
                                      <p:to>
                                        <p:strVal val="visible"/>
                                      </p:to>
                                    </p:set>
                                    <p:animEffect transition="in" filter="dissolve">
                                      <p:cBhvr>
                                        <p:cTn id="7" dur="300"/>
                                        <p:tgtEl>
                                          <p:spTgt spid="2054"/>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057"/>
                                        </p:tgtEl>
                                        <p:attrNameLst>
                                          <p:attrName>style.visibility</p:attrName>
                                        </p:attrNameLst>
                                      </p:cBhvr>
                                      <p:to>
                                        <p:strVal val="visible"/>
                                      </p:to>
                                    </p:set>
                                    <p:animEffect transition="in" filter="dissolve">
                                      <p:cBhvr>
                                        <p:cTn id="10" dur="300"/>
                                        <p:tgtEl>
                                          <p:spTgt spid="2057"/>
                                        </p:tgtEl>
                                      </p:cBhvr>
                                    </p:animEffect>
                                  </p:childTnLst>
                                </p:cTn>
                              </p:par>
                              <p:par>
                                <p:cTn id="11" presetID="9" presetClass="entr" presetSubtype="0" fill="hold" nodeType="withEffect">
                                  <p:stCondLst>
                                    <p:cond delay="0"/>
                                  </p:stCondLst>
                                  <p:childTnLst>
                                    <p:set>
                                      <p:cBhvr>
                                        <p:cTn id="12" dur="1" fill="hold">
                                          <p:stCondLst>
                                            <p:cond delay="0"/>
                                          </p:stCondLst>
                                        </p:cTn>
                                        <p:tgtEl>
                                          <p:spTgt spid="2055"/>
                                        </p:tgtEl>
                                        <p:attrNameLst>
                                          <p:attrName>style.visibility</p:attrName>
                                        </p:attrNameLst>
                                      </p:cBhvr>
                                      <p:to>
                                        <p:strVal val="visible"/>
                                      </p:to>
                                    </p:set>
                                    <p:animEffect transition="in" filter="dissolve">
                                      <p:cBhvr>
                                        <p:cTn id="13" dur="300"/>
                                        <p:tgtEl>
                                          <p:spTgt spid="2055"/>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056"/>
                                        </p:tgtEl>
                                        <p:attrNameLst>
                                          <p:attrName>style.visibility</p:attrName>
                                        </p:attrNameLst>
                                      </p:cBhvr>
                                      <p:to>
                                        <p:strVal val="visible"/>
                                      </p:to>
                                    </p:set>
                                    <p:animEffect transition="in" filter="dissolve">
                                      <p:cBhvr>
                                        <p:cTn id="16" dur="300"/>
                                        <p:tgtEl>
                                          <p:spTgt spid="2056"/>
                                        </p:tgtEl>
                                      </p:cBhvr>
                                    </p:animEffect>
                                  </p:childTnLst>
                                </p:cTn>
                              </p:par>
                              <p:par>
                                <p:cTn id="17" presetID="9" presetClass="entr" presetSubtype="0" fill="hold" nodeType="withEffect">
                                  <p:stCondLst>
                                    <p:cond delay="0"/>
                                  </p:stCondLst>
                                  <p:childTnLst>
                                    <p:set>
                                      <p:cBhvr>
                                        <p:cTn id="18" dur="1" fill="hold">
                                          <p:stCondLst>
                                            <p:cond delay="0"/>
                                          </p:stCondLst>
                                        </p:cTn>
                                        <p:tgtEl>
                                          <p:spTgt spid="2058"/>
                                        </p:tgtEl>
                                        <p:attrNameLst>
                                          <p:attrName>style.visibility</p:attrName>
                                        </p:attrNameLst>
                                      </p:cBhvr>
                                      <p:to>
                                        <p:strVal val="visible"/>
                                      </p:to>
                                    </p:set>
                                    <p:animEffect transition="in" filter="dissolve">
                                      <p:cBhvr>
                                        <p:cTn id="19" dur="3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6" grpId="0" animBg="1"/>
      <p:bldP spid="205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noProof="1">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rgbClr val="FFFFFF"/>
        </a:solidFill>
        <a:ln w="9525" cap="flat" cmpd="sng" algn="ctr">
          <a:solidFill>
            <a:schemeClr val="tx1"/>
          </a:solidFill>
          <a:prstDash val="solid"/>
          <a:round/>
          <a:headEnd type="none" w="med" len="med"/>
          <a:tailEnd type="none" w="med" len="med"/>
        </a:ln>
        <a:effectLst/>
      </a:spPr>
      <a:bodyPr vert="horz" wrap="square" lIns="0" tIns="0" rIns="0" bIns="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sz="2400" b="0" i="0" u="none" strike="noStrike" cap="none" normalizeH="0" baseline="0" noProof="1">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2872</TotalTime>
  <Words>836</Words>
  <Application>Microsoft Office PowerPoint</Application>
  <PresentationFormat>On-screen Show (4:3)</PresentationFormat>
  <Paragraphs>125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Default Design</vt:lpstr>
      <vt:lpstr>Primero!</vt:lpstr>
      <vt:lpstr>Los complementos directos son:</vt:lpstr>
      <vt:lpstr>Slide 3</vt:lpstr>
      <vt:lpstr>Slide 4</vt:lpstr>
      <vt:lpstr>Slide 5</vt:lpstr>
      <vt:lpstr>¡Ahora repasar los complementos indirectos!</vt:lpstr>
      <vt:lpstr>Los complementos indirectos son:</vt:lpstr>
      <vt:lpstr>Slide 8</vt:lpstr>
      <vt:lpstr>Slide 9</vt:lpstr>
      <vt:lpstr>Slide 10</vt:lpstr>
      <vt:lpstr>Slide 11</vt:lpstr>
      <vt:lpstr>Slide 12</vt:lpstr>
      <vt:lpstr>Slide 13</vt:lpstr>
      <vt:lpstr>Slide 14</vt:lpstr>
      <vt:lpstr>FIN</vt:lpstr>
    </vt:vector>
  </TitlesOfParts>
  <Company>OCC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Double object pronouns</dc:title>
  <dc:creator>WR Cisco</dc:creator>
  <cp:lastModifiedBy>e106206</cp:lastModifiedBy>
  <cp:revision>316</cp:revision>
  <dcterms:created xsi:type="dcterms:W3CDTF">2012-02-24T13:43:14Z</dcterms:created>
  <dcterms:modified xsi:type="dcterms:W3CDTF">2012-11-02T17:36:11Z</dcterms:modified>
</cp:coreProperties>
</file>