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758A0-19A9-4A79-A1EB-B9D8FFE4D2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8418-82A9-481E-B147-EF5D13950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 Span Lang themes 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6200"/>
            <a:ext cx="9144000" cy="701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00400" y="0"/>
            <a:ext cx="3332018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Los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Desaf</a:t>
            </a:r>
            <a:r>
              <a:rPr lang="en-US" sz="2800" dirty="0" err="1">
                <a:solidFill>
                  <a:schemeClr val="tx1"/>
                </a:solidFill>
                <a:latin typeface="Constantia" pitchFamily="18" charset="0"/>
              </a:rPr>
              <a:t>í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os</a:t>
            </a:r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tantia" pitchFamily="18" charset="0"/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undiales</a:t>
            </a:r>
            <a:endParaRPr lang="en-US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1981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La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Belleza</a:t>
            </a:r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 y la </a:t>
            </a:r>
            <a:r>
              <a:rPr lang="en-US" sz="2800" dirty="0" err="1">
                <a:solidFill>
                  <a:schemeClr val="tx1"/>
                </a:solidFill>
                <a:latin typeface="Constantia" pitchFamily="18" charset="0"/>
              </a:rPr>
              <a:t>E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stética</a:t>
            </a:r>
            <a:endParaRPr lang="en-US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800" y="1447800"/>
            <a:ext cx="1981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La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Ciencia</a:t>
            </a:r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 y la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Tecnología</a:t>
            </a:r>
            <a:endParaRPr lang="en-US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495800"/>
            <a:ext cx="2431473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Las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Familias</a:t>
            </a:r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 y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las</a:t>
            </a:r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tantia" pitchFamily="18" charset="0"/>
              </a:rPr>
              <a:t>C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omunidades</a:t>
            </a:r>
            <a:endParaRPr lang="en-US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5562600"/>
            <a:ext cx="3872345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Las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Identidades</a:t>
            </a:r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Personales</a:t>
            </a:r>
            <a:r>
              <a:rPr lang="en-US" sz="2800" dirty="0" smtClean="0">
                <a:solidFill>
                  <a:schemeClr val="tx1"/>
                </a:solidFill>
                <a:latin typeface="Constantia" pitchFamily="18" charset="0"/>
              </a:rPr>
              <a:t> y 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P</a:t>
            </a:r>
            <a:r>
              <a:rPr lang="en-US" sz="2800" dirty="0" err="1">
                <a:solidFill>
                  <a:schemeClr val="tx1"/>
                </a:solidFill>
                <a:latin typeface="Constantia" pitchFamily="18" charset="0"/>
              </a:rPr>
              <a:t>ú</a:t>
            </a:r>
            <a:r>
              <a:rPr lang="en-US" sz="2800" dirty="0" err="1" smtClean="0">
                <a:solidFill>
                  <a:schemeClr val="tx1"/>
                </a:solidFill>
                <a:latin typeface="Constantia" pitchFamily="18" charset="0"/>
              </a:rPr>
              <a:t>blicas</a:t>
            </a:r>
            <a:endParaRPr lang="en-US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0800" y="457200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600" dirty="0" smtClean="0">
                <a:solidFill>
                  <a:schemeClr val="tx1"/>
                </a:solidFill>
                <a:latin typeface="Constantia" pitchFamily="18" charset="0"/>
              </a:rPr>
              <a:t>La Vida </a:t>
            </a:r>
            <a:r>
              <a:rPr lang="en-US" sz="2600" dirty="0" err="1" smtClean="0">
                <a:solidFill>
                  <a:schemeClr val="tx1"/>
                </a:solidFill>
                <a:latin typeface="Constantia" pitchFamily="18" charset="0"/>
              </a:rPr>
              <a:t>Contempor</a:t>
            </a:r>
            <a:r>
              <a:rPr lang="en-US" sz="2600" dirty="0" err="1">
                <a:solidFill>
                  <a:schemeClr val="tx1"/>
                </a:solidFill>
                <a:latin typeface="Constantia" pitchFamily="18" charset="0"/>
              </a:rPr>
              <a:t>á</a:t>
            </a:r>
            <a:r>
              <a:rPr lang="en-US" sz="2600" dirty="0" err="1" smtClean="0">
                <a:solidFill>
                  <a:schemeClr val="tx1"/>
                </a:solidFill>
                <a:latin typeface="Constantia" pitchFamily="18" charset="0"/>
              </a:rPr>
              <a:t>nea</a:t>
            </a:r>
            <a:endParaRPr lang="en-US" sz="26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62200" y="0"/>
            <a:ext cx="6019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Constantia" pitchFamily="18" charset="0"/>
              </a:rPr>
              <a:t>Los </a:t>
            </a:r>
            <a:r>
              <a:rPr lang="en-US" sz="4400" dirty="0" err="1" smtClean="0">
                <a:solidFill>
                  <a:schemeClr val="tx1"/>
                </a:solidFill>
                <a:latin typeface="Constantia" pitchFamily="18" charset="0"/>
              </a:rPr>
              <a:t>Desaf</a:t>
            </a:r>
            <a:r>
              <a:rPr lang="en-US" sz="4400" dirty="0" err="1">
                <a:solidFill>
                  <a:schemeClr val="tx1"/>
                </a:solidFill>
                <a:latin typeface="Constantia" pitchFamily="18" charset="0"/>
              </a:rPr>
              <a:t>í</a:t>
            </a:r>
            <a:r>
              <a:rPr lang="en-US" sz="4400" dirty="0" err="1" smtClean="0">
                <a:solidFill>
                  <a:schemeClr val="tx1"/>
                </a:solidFill>
                <a:latin typeface="Constantia" pitchFamily="18" charset="0"/>
              </a:rPr>
              <a:t>os</a:t>
            </a:r>
            <a:r>
              <a:rPr lang="en-US" sz="4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Constantia" pitchFamily="18" charset="0"/>
              </a:rPr>
              <a:t>M</a:t>
            </a:r>
            <a:r>
              <a:rPr lang="en-US" sz="4400" dirty="0" err="1" smtClean="0">
                <a:solidFill>
                  <a:schemeClr val="tx1"/>
                </a:solidFill>
                <a:latin typeface="Constantia" pitchFamily="18" charset="0"/>
              </a:rPr>
              <a:t>undiales</a:t>
            </a:r>
            <a:endParaRPr lang="en-US" sz="4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90800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</a:rPr>
              <a:t>Contextos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Constantia" pitchFamily="18" charset="0"/>
              </a:rPr>
              <a:t>Los temas económicos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  <a:latin typeface="Constantia" pitchFamily="18" charset="0"/>
              </a:rPr>
              <a:t>• Los temas del medio ambiente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  <a:latin typeface="Constantia" pitchFamily="18" charset="0"/>
              </a:rPr>
              <a:t>• El pensamiento filosófico y la 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  <a:latin typeface="Constantia" pitchFamily="18" charset="0"/>
              </a:rPr>
              <a:t>Religión</a:t>
            </a:r>
          </a:p>
          <a:p>
            <a:pPr algn="ctr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Constantia" pitchFamily="18" charset="0"/>
              </a:rPr>
              <a:t>La población y la demografía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  <a:latin typeface="Constantia" pitchFamily="18" charset="0"/>
              </a:rPr>
              <a:t>• El bienestar social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  <a:latin typeface="Constantia" pitchFamily="18" charset="0"/>
              </a:rPr>
              <a:t>• La conciencia social</a:t>
            </a:r>
            <a:endParaRPr lang="es-ES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838200"/>
            <a:ext cx="4572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u="sng" dirty="0" smtClean="0">
                <a:solidFill>
                  <a:schemeClr val="tx1"/>
                </a:solidFill>
                <a:latin typeface="Constantia" pitchFamily="18" charset="0"/>
              </a:rPr>
              <a:t>Preguntas esenciales</a:t>
            </a:r>
            <a:r>
              <a:rPr lang="es-ES" sz="2400" u="sng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nstantia" pitchFamily="18" charset="0"/>
              </a:rPr>
              <a:t>¿</a:t>
            </a:r>
            <a:r>
              <a:rPr lang="en-US" sz="2400" i="1" dirty="0" err="1">
                <a:latin typeface="Constantia" pitchFamily="18" charset="0"/>
              </a:rPr>
              <a:t>Cuáles</a:t>
            </a:r>
            <a:r>
              <a:rPr lang="en-US" sz="2400" i="1" dirty="0">
                <a:latin typeface="Constantia" pitchFamily="18" charset="0"/>
              </a:rPr>
              <a:t> son los </a:t>
            </a:r>
            <a:r>
              <a:rPr lang="en-US" sz="2400" i="1" dirty="0" err="1">
                <a:latin typeface="Constantia" pitchFamily="18" charset="0"/>
              </a:rPr>
              <a:t>desafíos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sociales</a:t>
            </a:r>
            <a:r>
              <a:rPr lang="en-US" sz="2400" i="1" dirty="0">
                <a:latin typeface="Constantia" pitchFamily="18" charset="0"/>
              </a:rPr>
              <a:t>, </a:t>
            </a:r>
            <a:r>
              <a:rPr lang="en-US" sz="2400" i="1" dirty="0" smtClean="0">
                <a:latin typeface="Constantia" pitchFamily="18" charset="0"/>
              </a:rPr>
              <a:t> </a:t>
            </a:r>
            <a:r>
              <a:rPr lang="en-US" sz="2400" i="1" dirty="0" err="1" smtClean="0">
                <a:latin typeface="Constantia" pitchFamily="18" charset="0"/>
              </a:rPr>
              <a:t>políticos</a:t>
            </a:r>
            <a:r>
              <a:rPr lang="en-US" sz="2400" i="1" dirty="0" smtClean="0">
                <a:latin typeface="Constantia" pitchFamily="18" charset="0"/>
              </a:rPr>
              <a:t> </a:t>
            </a:r>
            <a:r>
              <a:rPr lang="en-US" sz="2400" i="1" dirty="0">
                <a:latin typeface="Constantia" pitchFamily="18" charset="0"/>
              </a:rPr>
              <a:t>y del </a:t>
            </a:r>
            <a:r>
              <a:rPr lang="en-US" sz="2400" i="1" dirty="0" err="1">
                <a:latin typeface="Constantia" pitchFamily="18" charset="0"/>
              </a:rPr>
              <a:t>medio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ambiente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que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enfrentan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las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sociedades</a:t>
            </a:r>
            <a:r>
              <a:rPr lang="en-US" sz="2400" i="1" dirty="0">
                <a:latin typeface="Constantia" pitchFamily="18" charset="0"/>
              </a:rPr>
              <a:t> del </a:t>
            </a:r>
            <a:r>
              <a:rPr lang="en-US" sz="2400" i="1" dirty="0" err="1" smtClean="0">
                <a:latin typeface="Constantia" pitchFamily="18" charset="0"/>
              </a:rPr>
              <a:t>mundo</a:t>
            </a:r>
            <a:r>
              <a:rPr lang="en-US" sz="2400" i="1" dirty="0" smtClean="0">
                <a:latin typeface="Constantia" pitchFamily="18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endParaRPr lang="en-US" sz="2400" i="1" dirty="0">
              <a:latin typeface="Constantia" pitchFamily="18" charset="0"/>
            </a:endParaRPr>
          </a:p>
          <a:p>
            <a:r>
              <a:rPr lang="en-US" sz="2400" i="1" dirty="0">
                <a:latin typeface="Constantia" pitchFamily="18" charset="0"/>
              </a:rPr>
              <a:t>• </a:t>
            </a:r>
            <a:r>
              <a:rPr lang="en-US" sz="2400" i="1" dirty="0" smtClean="0">
                <a:latin typeface="Constantia" pitchFamily="18" charset="0"/>
              </a:rPr>
              <a:t>¿</a:t>
            </a:r>
            <a:r>
              <a:rPr lang="en-US" sz="2400" i="1" dirty="0" err="1">
                <a:latin typeface="Constantia" pitchFamily="18" charset="0"/>
              </a:rPr>
              <a:t>Cuáles</a:t>
            </a:r>
            <a:r>
              <a:rPr lang="en-US" sz="2400" i="1" dirty="0">
                <a:latin typeface="Constantia" pitchFamily="18" charset="0"/>
              </a:rPr>
              <a:t> son los </a:t>
            </a:r>
            <a:r>
              <a:rPr lang="en-US" sz="2400" i="1" dirty="0" err="1">
                <a:latin typeface="Constantia" pitchFamily="18" charset="0"/>
              </a:rPr>
              <a:t>orígenes</a:t>
            </a:r>
            <a:r>
              <a:rPr lang="en-US" sz="2400" i="1" dirty="0">
                <a:latin typeface="Constantia" pitchFamily="18" charset="0"/>
              </a:rPr>
              <a:t> de </a:t>
            </a:r>
          </a:p>
          <a:p>
            <a:r>
              <a:rPr lang="en-US" sz="2400" i="1" dirty="0" err="1">
                <a:latin typeface="Constantia" pitchFamily="18" charset="0"/>
              </a:rPr>
              <a:t>esos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desafíos</a:t>
            </a:r>
            <a:r>
              <a:rPr lang="en-US" sz="2400" i="1" dirty="0" smtClean="0">
                <a:latin typeface="Constantia" pitchFamily="18" charset="0"/>
              </a:rPr>
              <a:t>?</a:t>
            </a:r>
          </a:p>
          <a:p>
            <a:endParaRPr lang="en-US" sz="2400" i="1" dirty="0">
              <a:latin typeface="Constantia" pitchFamily="18" charset="0"/>
            </a:endParaRPr>
          </a:p>
          <a:p>
            <a:r>
              <a:rPr lang="en-US" sz="2400" i="1" dirty="0">
                <a:latin typeface="Constantia" pitchFamily="18" charset="0"/>
              </a:rPr>
              <a:t>• </a:t>
            </a:r>
            <a:r>
              <a:rPr lang="en-US" sz="2400" i="1" dirty="0" smtClean="0">
                <a:latin typeface="Constantia" pitchFamily="18" charset="0"/>
              </a:rPr>
              <a:t>¿</a:t>
            </a:r>
            <a:r>
              <a:rPr lang="en-US" sz="2400" i="1" dirty="0" err="1">
                <a:latin typeface="Constantia" pitchFamily="18" charset="0"/>
              </a:rPr>
              <a:t>Cuáles</a:t>
            </a:r>
            <a:r>
              <a:rPr lang="en-US" sz="2400" i="1" dirty="0">
                <a:latin typeface="Constantia" pitchFamily="18" charset="0"/>
              </a:rPr>
              <a:t> son </a:t>
            </a:r>
            <a:r>
              <a:rPr lang="en-US" sz="2400" i="1" dirty="0" err="1" smtClean="0">
                <a:latin typeface="Constantia" pitchFamily="18" charset="0"/>
              </a:rPr>
              <a:t>algunas</a:t>
            </a:r>
            <a:r>
              <a:rPr lang="en-US" sz="2400" i="1" dirty="0" smtClean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posibles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soluciones</a:t>
            </a:r>
            <a:r>
              <a:rPr lang="en-US" sz="2400" i="1" dirty="0">
                <a:latin typeface="Constantia" pitchFamily="18" charset="0"/>
              </a:rPr>
              <a:t> a </a:t>
            </a:r>
            <a:r>
              <a:rPr lang="en-US" sz="2400" i="1" dirty="0" err="1">
                <a:latin typeface="Constantia" pitchFamily="18" charset="0"/>
              </a:rPr>
              <a:t>esos</a:t>
            </a:r>
            <a:r>
              <a:rPr lang="en-US" sz="2400" i="1" dirty="0">
                <a:latin typeface="Constantia" pitchFamily="18" charset="0"/>
              </a:rPr>
              <a:t> </a:t>
            </a:r>
            <a:r>
              <a:rPr lang="en-US" sz="2400" i="1" dirty="0" err="1">
                <a:latin typeface="Constantia" pitchFamily="18" charset="0"/>
              </a:rPr>
              <a:t>desafíos</a:t>
            </a:r>
            <a:r>
              <a:rPr lang="en-US" sz="2400" i="1" dirty="0">
                <a:latin typeface="Constantia" pitchFamily="18" charset="0"/>
              </a:rPr>
              <a:t>?</a:t>
            </a:r>
          </a:p>
          <a:p>
            <a:pPr lvl="0" algn="ctr"/>
            <a:endParaRPr lang="es-ES" sz="3200" dirty="0">
              <a:solidFill>
                <a:schemeClr val="tx1"/>
              </a:solidFill>
              <a:latin typeface="Mistral" pitchFamily="66" charset="0"/>
            </a:endParaRPr>
          </a:p>
        </p:txBody>
      </p:sp>
      <p:pic>
        <p:nvPicPr>
          <p:cNvPr id="6" name="Picture 5" descr="theme symb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2209800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0" y="304800"/>
            <a:ext cx="6019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solidFill>
                  <a:schemeClr val="tx1"/>
                </a:solidFill>
                <a:latin typeface="Constantia" pitchFamily="18" charset="0"/>
              </a:rPr>
              <a:t>La </a:t>
            </a:r>
            <a:r>
              <a:rPr lang="en-US" sz="4000" dirty="0" err="1" smtClean="0">
                <a:solidFill>
                  <a:schemeClr val="tx1"/>
                </a:solidFill>
                <a:latin typeface="Constantia" pitchFamily="18" charset="0"/>
              </a:rPr>
              <a:t>Ciencia</a:t>
            </a:r>
            <a:r>
              <a:rPr lang="en-US" sz="4000" dirty="0" smtClean="0">
                <a:solidFill>
                  <a:schemeClr val="tx1"/>
                </a:solidFill>
                <a:latin typeface="Constantia" pitchFamily="18" charset="0"/>
              </a:rPr>
              <a:t> y la </a:t>
            </a:r>
            <a:r>
              <a:rPr lang="en-US" sz="4000" dirty="0" err="1" smtClean="0">
                <a:solidFill>
                  <a:schemeClr val="tx1"/>
                </a:solidFill>
                <a:latin typeface="Constantia" pitchFamily="18" charset="0"/>
              </a:rPr>
              <a:t>Tecnología</a:t>
            </a:r>
            <a:endParaRPr lang="en-US" sz="40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0" y="2667000"/>
            <a:ext cx="4572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Constantia" pitchFamily="18" charset="0"/>
              </a:rPr>
              <a:t>Contextos</a:t>
            </a:r>
            <a:r>
              <a:rPr lang="en-US" sz="2400" u="sng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  <a:endParaRPr lang="es-ES" sz="2400" u="sng" dirty="0">
              <a:latin typeface="Constant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ES" sz="2400" dirty="0">
                <a:latin typeface="Constantia" pitchFamily="18" charset="0"/>
              </a:rPr>
              <a:t>El acceso a la tecnología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Los </a:t>
            </a:r>
            <a:r>
              <a:rPr lang="es-ES" sz="2400" dirty="0">
                <a:latin typeface="Constantia" pitchFamily="18" charset="0"/>
              </a:rPr>
              <a:t>efectos de la 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tecnología en el individuo y en la sociedad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El </a:t>
            </a:r>
            <a:r>
              <a:rPr lang="es-ES" sz="2400" dirty="0">
                <a:latin typeface="Constantia" pitchFamily="18" charset="0"/>
              </a:rPr>
              <a:t>cuidado de la salud y la medicina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Las </a:t>
            </a:r>
            <a:r>
              <a:rPr lang="es-ES" sz="2400" dirty="0">
                <a:latin typeface="Constantia" pitchFamily="18" charset="0"/>
              </a:rPr>
              <a:t>innovaciones tecnológicas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Los </a:t>
            </a:r>
            <a:r>
              <a:rPr lang="es-ES" sz="2400" dirty="0">
                <a:latin typeface="Constantia" pitchFamily="18" charset="0"/>
              </a:rPr>
              <a:t>fenómenos naturales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La </a:t>
            </a:r>
            <a:r>
              <a:rPr lang="es-ES" sz="2400" dirty="0">
                <a:latin typeface="Constantia" pitchFamily="18" charset="0"/>
              </a:rPr>
              <a:t>ciencia y la ética</a:t>
            </a:r>
          </a:p>
          <a:p>
            <a:pPr lvl="0" algn="ctr"/>
            <a:endParaRPr lang="en-US" sz="2800" dirty="0" smtClean="0">
              <a:solidFill>
                <a:schemeClr val="tx1"/>
              </a:solidFill>
              <a:latin typeface="Mistral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10668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u="sng" dirty="0" smtClean="0">
                <a:solidFill>
                  <a:schemeClr val="tx1"/>
                </a:solidFill>
                <a:latin typeface="Constantia" pitchFamily="18" charset="0"/>
              </a:rPr>
              <a:t>Preguntas esenciales: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>
                <a:latin typeface="Constantia" pitchFamily="18" charset="0"/>
              </a:rPr>
              <a:t>¿</a:t>
            </a:r>
            <a:r>
              <a:rPr lang="es-ES" sz="2400" i="1" dirty="0">
                <a:latin typeface="Constantia" pitchFamily="18" charset="0"/>
              </a:rPr>
              <a:t>Qué impacto tiene el desarrollo científico y tecnológico en nuestras </a:t>
            </a:r>
          </a:p>
          <a:p>
            <a:r>
              <a:rPr lang="es-ES" sz="2400" i="1" dirty="0">
                <a:latin typeface="Constantia" pitchFamily="18" charset="0"/>
              </a:rPr>
              <a:t>vidas</a:t>
            </a:r>
            <a:r>
              <a:rPr lang="es-ES" sz="2400" i="1" dirty="0" smtClean="0">
                <a:latin typeface="Constantia" pitchFamily="18" charset="0"/>
              </a:rPr>
              <a:t>?</a:t>
            </a:r>
          </a:p>
          <a:p>
            <a:endParaRPr lang="es-ES" sz="2400" i="1" dirty="0">
              <a:latin typeface="Constantia" pitchFamily="18" charset="0"/>
            </a:endParaRPr>
          </a:p>
          <a:p>
            <a:r>
              <a:rPr lang="es-ES" sz="2400" i="1" dirty="0">
                <a:latin typeface="Constantia" pitchFamily="18" charset="0"/>
              </a:rPr>
              <a:t>• </a:t>
            </a:r>
            <a:r>
              <a:rPr lang="es-ES" sz="2400" i="1" dirty="0" smtClean="0">
                <a:latin typeface="Constantia" pitchFamily="18" charset="0"/>
              </a:rPr>
              <a:t>¿</a:t>
            </a:r>
            <a:r>
              <a:rPr lang="es-ES" sz="2400" i="1" dirty="0">
                <a:latin typeface="Constantia" pitchFamily="18" charset="0"/>
              </a:rPr>
              <a:t>Qué factores han impulsado el desarrollo </a:t>
            </a:r>
            <a:r>
              <a:rPr lang="es-ES" sz="2400" i="1" dirty="0" smtClean="0">
                <a:latin typeface="Constantia" pitchFamily="18" charset="0"/>
              </a:rPr>
              <a:t>y </a:t>
            </a:r>
            <a:r>
              <a:rPr lang="es-ES" sz="2400" i="1" dirty="0">
                <a:latin typeface="Constantia" pitchFamily="18" charset="0"/>
              </a:rPr>
              <a:t>la innovación en la ciencia y la tecnología</a:t>
            </a:r>
            <a:r>
              <a:rPr lang="es-ES" sz="2400" i="1" dirty="0" smtClean="0">
                <a:latin typeface="Constantia" pitchFamily="18" charset="0"/>
              </a:rPr>
              <a:t>?</a:t>
            </a:r>
          </a:p>
          <a:p>
            <a:endParaRPr lang="es-ES" sz="2400" i="1" dirty="0">
              <a:latin typeface="Constantia" pitchFamily="18" charset="0"/>
            </a:endParaRPr>
          </a:p>
          <a:p>
            <a:r>
              <a:rPr lang="es-ES" sz="2400" i="1" dirty="0">
                <a:latin typeface="Constantia" pitchFamily="18" charset="0"/>
              </a:rPr>
              <a:t>• </a:t>
            </a:r>
            <a:r>
              <a:rPr lang="es-ES" sz="2400" i="1" dirty="0" smtClean="0">
                <a:latin typeface="Constantia" pitchFamily="18" charset="0"/>
              </a:rPr>
              <a:t>¿</a:t>
            </a:r>
            <a:r>
              <a:rPr lang="es-ES" sz="2400" i="1" dirty="0">
                <a:latin typeface="Constantia" pitchFamily="18" charset="0"/>
              </a:rPr>
              <a:t>Qué papel </a:t>
            </a:r>
            <a:r>
              <a:rPr lang="es-ES" sz="2400" i="1" dirty="0" smtClean="0">
                <a:latin typeface="Constantia" pitchFamily="18" charset="0"/>
              </a:rPr>
              <a:t>cumple </a:t>
            </a:r>
            <a:r>
              <a:rPr lang="es-ES" sz="2400" i="1" dirty="0">
                <a:latin typeface="Constantia" pitchFamily="18" charset="0"/>
              </a:rPr>
              <a:t>la ética en los avances científicos?</a:t>
            </a:r>
          </a:p>
          <a:p>
            <a:pPr lvl="0" algn="ctr"/>
            <a:endParaRPr lang="es-ES" sz="3200" dirty="0">
              <a:solidFill>
                <a:schemeClr val="tx1"/>
              </a:solidFill>
              <a:latin typeface="Mistral" pitchFamily="66" charset="0"/>
            </a:endParaRPr>
          </a:p>
        </p:txBody>
      </p:sp>
      <p:pic>
        <p:nvPicPr>
          <p:cNvPr id="6" name="Picture 5" descr="theme symb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2209800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4600" y="304800"/>
            <a:ext cx="6019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solidFill>
                  <a:schemeClr val="tx1"/>
                </a:solidFill>
                <a:latin typeface="Constantia" pitchFamily="18" charset="0"/>
              </a:rPr>
              <a:t>La Vida </a:t>
            </a:r>
            <a:r>
              <a:rPr lang="en-US" sz="4000" dirty="0" err="1" smtClean="0">
                <a:solidFill>
                  <a:schemeClr val="tx1"/>
                </a:solidFill>
                <a:latin typeface="Constantia" pitchFamily="18" charset="0"/>
              </a:rPr>
              <a:t>Contemporánea</a:t>
            </a:r>
            <a:endParaRPr lang="en-US" sz="40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457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Constantia" pitchFamily="18" charset="0"/>
              </a:rPr>
              <a:t>Contextos</a:t>
            </a:r>
            <a:r>
              <a:rPr lang="en-US" sz="2400" u="sng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  <a:r>
              <a:rPr lang="es-ES" sz="2400" dirty="0" smtClean="0">
                <a:latin typeface="Constantia" pitchFamily="18" charset="0"/>
              </a:rPr>
              <a:t> </a:t>
            </a:r>
            <a:endParaRPr lang="es-ES" sz="2400" dirty="0">
              <a:latin typeface="Constant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ES" sz="2400" dirty="0" smtClean="0">
                <a:latin typeface="Constantia" pitchFamily="18" charset="0"/>
              </a:rPr>
              <a:t>La </a:t>
            </a:r>
            <a:r>
              <a:rPr lang="es-ES" sz="2400" dirty="0">
                <a:latin typeface="Constantia" pitchFamily="18" charset="0"/>
              </a:rPr>
              <a:t>educación y las carreras profesionales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El </a:t>
            </a:r>
            <a:r>
              <a:rPr lang="es-ES" sz="2400" dirty="0">
                <a:latin typeface="Constantia" pitchFamily="18" charset="0"/>
              </a:rPr>
              <a:t>entretenimiento y la diversión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Los </a:t>
            </a:r>
            <a:r>
              <a:rPr lang="es-ES" sz="2400" dirty="0">
                <a:latin typeface="Constantia" pitchFamily="18" charset="0"/>
              </a:rPr>
              <a:t>viajes y el ocio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Los </a:t>
            </a:r>
            <a:r>
              <a:rPr lang="es-ES" sz="2400" dirty="0">
                <a:latin typeface="Constantia" pitchFamily="18" charset="0"/>
              </a:rPr>
              <a:t>estilos de vida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Las </a:t>
            </a:r>
            <a:r>
              <a:rPr lang="es-ES" sz="2400" dirty="0">
                <a:latin typeface="Constantia" pitchFamily="18" charset="0"/>
              </a:rPr>
              <a:t>relaciones </a:t>
            </a:r>
            <a:r>
              <a:rPr lang="es-ES" sz="2400" dirty="0" smtClean="0">
                <a:latin typeface="Constantia" pitchFamily="18" charset="0"/>
              </a:rPr>
              <a:t>personales</a:t>
            </a:r>
          </a:p>
          <a:p>
            <a:pPr algn="ctr">
              <a:buFont typeface="Arial" pitchFamily="34" charset="0"/>
              <a:buChar char="•"/>
            </a:pPr>
            <a:r>
              <a:rPr lang="es-ES" sz="2400" dirty="0" smtClean="0">
                <a:latin typeface="Constantia" pitchFamily="18" charset="0"/>
              </a:rPr>
              <a:t>Las tradiciones y los valores sociales</a:t>
            </a:r>
            <a:endParaRPr lang="es-ES" sz="2400" dirty="0">
              <a:latin typeface="Constantia" pitchFamily="18" charset="0"/>
            </a:endParaRPr>
          </a:p>
          <a:p>
            <a:pPr algn="ctr"/>
            <a:r>
              <a:rPr lang="es-ES" sz="2400" dirty="0" smtClean="0">
                <a:latin typeface="Constantia" pitchFamily="18" charset="0"/>
              </a:rPr>
              <a:t>• El </a:t>
            </a:r>
            <a:r>
              <a:rPr lang="es-ES" sz="2400" dirty="0">
                <a:latin typeface="Constantia" pitchFamily="18" charset="0"/>
              </a:rPr>
              <a:t>trabajo voluntario</a:t>
            </a:r>
          </a:p>
          <a:p>
            <a:pPr lvl="0" algn="ctr"/>
            <a:endParaRPr lang="en-US" sz="2800" dirty="0" smtClean="0">
              <a:solidFill>
                <a:schemeClr val="tx1"/>
              </a:solidFill>
              <a:latin typeface="Mistral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990600"/>
            <a:ext cx="457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800" i="1" u="sng" dirty="0" smtClean="0">
                <a:solidFill>
                  <a:schemeClr val="tx1"/>
                </a:solidFill>
                <a:latin typeface="Constantia" pitchFamily="18" charset="0"/>
              </a:rPr>
              <a:t>Preguntas esenciales:</a:t>
            </a:r>
          </a:p>
          <a:p>
            <a:pPr>
              <a:buFont typeface="Arial" pitchFamily="34" charset="0"/>
              <a:buChar char="•"/>
            </a:pPr>
            <a:r>
              <a:rPr lang="es-ES" sz="2800" i="1" dirty="0" smtClean="0">
                <a:latin typeface="Constantia" pitchFamily="18" charset="0"/>
              </a:rPr>
              <a:t>¿Cómo definen </a:t>
            </a:r>
            <a:r>
              <a:rPr lang="es-ES" sz="2800" i="1" dirty="0">
                <a:latin typeface="Constantia" pitchFamily="18" charset="0"/>
              </a:rPr>
              <a:t>los individuos y las sociedades su propia calidad de vida</a:t>
            </a:r>
            <a:r>
              <a:rPr lang="es-ES" sz="2800" i="1" dirty="0" smtClean="0">
                <a:latin typeface="Constantia" pitchFamily="18" charset="0"/>
              </a:rPr>
              <a:t>?</a:t>
            </a:r>
          </a:p>
          <a:p>
            <a:endParaRPr lang="es-ES" sz="2800" i="1" dirty="0">
              <a:latin typeface="Constantia" pitchFamily="18" charset="0"/>
            </a:endParaRPr>
          </a:p>
          <a:p>
            <a:r>
              <a:rPr lang="es-ES" sz="2800" i="1" dirty="0">
                <a:latin typeface="Constantia" pitchFamily="18" charset="0"/>
              </a:rPr>
              <a:t>• </a:t>
            </a:r>
            <a:r>
              <a:rPr lang="es-ES" sz="2800" i="1" dirty="0" smtClean="0">
                <a:latin typeface="Constantia" pitchFamily="18" charset="0"/>
              </a:rPr>
              <a:t>¿</a:t>
            </a:r>
            <a:r>
              <a:rPr lang="es-ES" sz="2800" i="1" dirty="0">
                <a:latin typeface="Constantia" pitchFamily="18" charset="0"/>
              </a:rPr>
              <a:t>Cómo influyen los productos </a:t>
            </a:r>
          </a:p>
          <a:p>
            <a:r>
              <a:rPr lang="es-ES" sz="2800" i="1" dirty="0">
                <a:latin typeface="Constantia" pitchFamily="18" charset="0"/>
              </a:rPr>
              <a:t>culturales, las prácticas y las perspectivas de la gente en la vida </a:t>
            </a:r>
            <a:r>
              <a:rPr lang="es-ES" sz="2800" i="1" dirty="0" smtClean="0">
                <a:latin typeface="Constantia" pitchFamily="18" charset="0"/>
              </a:rPr>
              <a:t>contemporánea?</a:t>
            </a:r>
          </a:p>
          <a:p>
            <a:endParaRPr lang="es-ES" sz="2800" i="1" dirty="0">
              <a:latin typeface="Constantia" pitchFamily="18" charset="0"/>
            </a:endParaRPr>
          </a:p>
          <a:p>
            <a:r>
              <a:rPr lang="es-ES" sz="2800" i="1" dirty="0">
                <a:latin typeface="Constantia" pitchFamily="18" charset="0"/>
              </a:rPr>
              <a:t>• </a:t>
            </a:r>
            <a:r>
              <a:rPr lang="es-ES" sz="2800" i="1" dirty="0" smtClean="0">
                <a:latin typeface="Constantia" pitchFamily="18" charset="0"/>
              </a:rPr>
              <a:t>¿</a:t>
            </a:r>
            <a:r>
              <a:rPr lang="es-ES" sz="2800" i="1" dirty="0">
                <a:latin typeface="Constantia" pitchFamily="18" charset="0"/>
              </a:rPr>
              <a:t>Cuáles son los </a:t>
            </a:r>
            <a:r>
              <a:rPr lang="es-ES" sz="2800" i="1" dirty="0" smtClean="0">
                <a:latin typeface="Constantia" pitchFamily="18" charset="0"/>
              </a:rPr>
              <a:t>desafíos </a:t>
            </a:r>
            <a:r>
              <a:rPr lang="es-ES" sz="2800" i="1" dirty="0">
                <a:latin typeface="Constantia" pitchFamily="18" charset="0"/>
              </a:rPr>
              <a:t>de la vida contemporánea?</a:t>
            </a:r>
          </a:p>
          <a:p>
            <a:pPr lvl="0" algn="ctr"/>
            <a:endParaRPr lang="es-ES" sz="3200" dirty="0">
              <a:solidFill>
                <a:schemeClr val="tx1"/>
              </a:solidFill>
              <a:latin typeface="Mistral" pitchFamily="66" charset="0"/>
            </a:endParaRPr>
          </a:p>
        </p:txBody>
      </p:sp>
      <p:pic>
        <p:nvPicPr>
          <p:cNvPr id="6" name="Picture 5" descr="theme symb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2209800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381000"/>
            <a:ext cx="6172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solidFill>
                  <a:schemeClr val="tx1"/>
                </a:solidFill>
                <a:latin typeface="Constantia" pitchFamily="18" charset="0"/>
              </a:rPr>
              <a:t>Las </a:t>
            </a:r>
            <a:r>
              <a:rPr lang="en-US" sz="4000" dirty="0" err="1" smtClean="0">
                <a:solidFill>
                  <a:schemeClr val="tx1"/>
                </a:solidFill>
                <a:latin typeface="Constantia" pitchFamily="18" charset="0"/>
              </a:rPr>
              <a:t>Identidades</a:t>
            </a:r>
            <a:r>
              <a:rPr lang="en-US" sz="4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Constantia" pitchFamily="18" charset="0"/>
              </a:rPr>
              <a:t>Personales</a:t>
            </a:r>
            <a:r>
              <a:rPr lang="en-US" sz="4000" dirty="0" smtClean="0">
                <a:solidFill>
                  <a:schemeClr val="tx1"/>
                </a:solidFill>
                <a:latin typeface="Constantia" pitchFamily="18" charset="0"/>
              </a:rPr>
              <a:t> y </a:t>
            </a:r>
            <a:r>
              <a:rPr lang="en-US" sz="4000" dirty="0" err="1" smtClean="0">
                <a:solidFill>
                  <a:schemeClr val="tx1"/>
                </a:solidFill>
                <a:latin typeface="Constantia" pitchFamily="18" charset="0"/>
              </a:rPr>
              <a:t>Públicas</a:t>
            </a:r>
            <a:endParaRPr lang="en-US" sz="40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0" y="2667000"/>
            <a:ext cx="46482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u="sng" dirty="0" err="1" smtClean="0">
                <a:solidFill>
                  <a:schemeClr val="tx1"/>
                </a:solidFill>
                <a:latin typeface="Constantia" pitchFamily="18" charset="0"/>
              </a:rPr>
              <a:t>Contextos</a:t>
            </a:r>
            <a:r>
              <a:rPr lang="en-US" sz="2400" u="sng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latin typeface="Constantia" pitchFamily="18" charset="0"/>
              </a:rPr>
              <a:t>La </a:t>
            </a:r>
            <a:r>
              <a:rPr lang="en-US" sz="2400" dirty="0" err="1">
                <a:latin typeface="Constantia" pitchFamily="18" charset="0"/>
              </a:rPr>
              <a:t>enajenación</a:t>
            </a:r>
            <a:r>
              <a:rPr lang="en-US" sz="2400" dirty="0">
                <a:latin typeface="Constantia" pitchFamily="18" charset="0"/>
              </a:rPr>
              <a:t> y la </a:t>
            </a:r>
            <a:r>
              <a:rPr lang="en-US" sz="2400" dirty="0" err="1">
                <a:latin typeface="Constantia" pitchFamily="18" charset="0"/>
              </a:rPr>
              <a:t>asimilación</a:t>
            </a:r>
            <a:endParaRPr lang="en-US" sz="2400" dirty="0">
              <a:latin typeface="Constantia" pitchFamily="18" charset="0"/>
            </a:endParaRPr>
          </a:p>
          <a:p>
            <a:pPr algn="ctr"/>
            <a:r>
              <a:rPr lang="en-US" sz="2400" dirty="0">
                <a:latin typeface="Constantia" pitchFamily="18" charset="0"/>
              </a:rPr>
              <a:t>• </a:t>
            </a:r>
            <a:r>
              <a:rPr lang="en-US" sz="2400" dirty="0" smtClean="0">
                <a:latin typeface="Constantia" pitchFamily="18" charset="0"/>
              </a:rPr>
              <a:t>Los </a:t>
            </a:r>
            <a:r>
              <a:rPr lang="en-US" sz="2400" dirty="0" err="1">
                <a:latin typeface="Constantia" pitchFamily="18" charset="0"/>
              </a:rPr>
              <a:t>héroes</a:t>
            </a:r>
            <a:r>
              <a:rPr lang="en-US" sz="2400" dirty="0">
                <a:latin typeface="Constantia" pitchFamily="18" charset="0"/>
              </a:rPr>
              <a:t> y los </a:t>
            </a:r>
            <a:r>
              <a:rPr lang="en-US" sz="2400" dirty="0" err="1">
                <a:latin typeface="Constantia" pitchFamily="18" charset="0"/>
              </a:rPr>
              <a:t>personajes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históricos</a:t>
            </a:r>
            <a:endParaRPr lang="en-US" sz="2400" dirty="0">
              <a:latin typeface="Constantia" pitchFamily="18" charset="0"/>
            </a:endParaRPr>
          </a:p>
          <a:p>
            <a:pPr algn="ctr"/>
            <a:r>
              <a:rPr lang="en-US" sz="2400" dirty="0">
                <a:latin typeface="Constantia" pitchFamily="18" charset="0"/>
              </a:rPr>
              <a:t>• </a:t>
            </a:r>
            <a:r>
              <a:rPr lang="en-US" sz="2400" dirty="0" smtClean="0">
                <a:latin typeface="Constantia" pitchFamily="18" charset="0"/>
              </a:rPr>
              <a:t>La </a:t>
            </a:r>
            <a:r>
              <a:rPr lang="en-US" sz="2400" dirty="0" err="1">
                <a:latin typeface="Constantia" pitchFamily="18" charset="0"/>
              </a:rPr>
              <a:t>identidad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nacional</a:t>
            </a:r>
            <a:r>
              <a:rPr lang="en-US" sz="2400" dirty="0">
                <a:latin typeface="Constantia" pitchFamily="18" charset="0"/>
              </a:rPr>
              <a:t> y la </a:t>
            </a:r>
          </a:p>
          <a:p>
            <a:pPr algn="ctr"/>
            <a:r>
              <a:rPr lang="en-US" sz="2400" dirty="0" err="1">
                <a:latin typeface="Constantia" pitchFamily="18" charset="0"/>
              </a:rPr>
              <a:t>identidad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étnica</a:t>
            </a:r>
            <a:endParaRPr lang="en-US" sz="2400" dirty="0">
              <a:latin typeface="Constantia" pitchFamily="18" charset="0"/>
            </a:endParaRPr>
          </a:p>
          <a:p>
            <a:pPr algn="ctr"/>
            <a:r>
              <a:rPr lang="en-US" sz="2400" dirty="0">
                <a:latin typeface="Constantia" pitchFamily="18" charset="0"/>
              </a:rPr>
              <a:t>• </a:t>
            </a:r>
            <a:r>
              <a:rPr lang="en-US" sz="2400" dirty="0" smtClean="0">
                <a:latin typeface="Constantia" pitchFamily="18" charset="0"/>
              </a:rPr>
              <a:t>Las </a:t>
            </a:r>
            <a:r>
              <a:rPr lang="en-US" sz="2400" dirty="0" err="1">
                <a:latin typeface="Constantia" pitchFamily="18" charset="0"/>
              </a:rPr>
              <a:t>creencias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personales</a:t>
            </a:r>
            <a:endParaRPr lang="en-US" sz="2400" dirty="0" smtClean="0">
              <a:latin typeface="Constant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ES" sz="2400" dirty="0">
                <a:latin typeface="Constantia" pitchFamily="18" charset="0"/>
              </a:rPr>
              <a:t>Los intereses personales</a:t>
            </a:r>
          </a:p>
          <a:p>
            <a:pPr algn="ctr"/>
            <a:r>
              <a:rPr lang="es-ES" sz="2400" dirty="0">
                <a:latin typeface="Constantia" pitchFamily="18" charset="0"/>
              </a:rPr>
              <a:t>• </a:t>
            </a:r>
            <a:r>
              <a:rPr lang="es-ES" sz="2400" dirty="0" smtClean="0">
                <a:latin typeface="Constantia" pitchFamily="18" charset="0"/>
              </a:rPr>
              <a:t>La </a:t>
            </a:r>
            <a:r>
              <a:rPr lang="es-ES" sz="2400" dirty="0">
                <a:latin typeface="Constantia" pitchFamily="18" charset="0"/>
              </a:rPr>
              <a:t>autoestima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Mistral" pitchFamily="66" charset="0"/>
            </a:endParaRPr>
          </a:p>
          <a:p>
            <a:endParaRPr lang="en-US" sz="2800" dirty="0">
              <a:latin typeface="Mistral" pitchFamily="66" charset="0"/>
            </a:endParaRPr>
          </a:p>
          <a:p>
            <a:endParaRPr lang="en-US" sz="2800" dirty="0">
              <a:latin typeface="Mistral" pitchFamily="66" charset="0"/>
            </a:endParaRPr>
          </a:p>
          <a:p>
            <a:pPr lvl="0" algn="ctr">
              <a:buFont typeface="Arial" pitchFamily="34" charset="0"/>
              <a:buChar char="•"/>
            </a:pPr>
            <a:endParaRPr lang="en-US" sz="2800" dirty="0" smtClean="0">
              <a:latin typeface="Mistral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1524000"/>
            <a:ext cx="480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u="sng" dirty="0" smtClean="0">
                <a:solidFill>
                  <a:schemeClr val="tx1"/>
                </a:solidFill>
                <a:latin typeface="Constantia" pitchFamily="18" charset="0"/>
              </a:rPr>
              <a:t>Preguntas esenciales</a:t>
            </a:r>
            <a:r>
              <a:rPr lang="es-ES" sz="2400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>
                <a:latin typeface="Constantia" pitchFamily="18" charset="0"/>
              </a:rPr>
              <a:t>¿</a:t>
            </a:r>
            <a:r>
              <a:rPr lang="es-ES" sz="2400" i="1" dirty="0">
                <a:latin typeface="Constantia" pitchFamily="18" charset="0"/>
              </a:rPr>
              <a:t>Cómo se expresan los distintos aspectos de la identidad en diversas </a:t>
            </a:r>
            <a:r>
              <a:rPr lang="es-ES" sz="2400" i="1" dirty="0" smtClean="0">
                <a:latin typeface="Constantia" pitchFamily="18" charset="0"/>
              </a:rPr>
              <a:t>situaciones?</a:t>
            </a:r>
          </a:p>
          <a:p>
            <a:pPr>
              <a:buFont typeface="Arial" pitchFamily="34" charset="0"/>
              <a:buChar char="•"/>
            </a:pPr>
            <a:endParaRPr lang="es-ES" sz="2400" i="1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400" i="1" dirty="0">
                <a:latin typeface="Constantia" pitchFamily="18" charset="0"/>
              </a:rPr>
              <a:t>¿Cómo influyen </a:t>
            </a:r>
            <a:r>
              <a:rPr lang="es-ES" sz="2400" i="1" dirty="0" smtClean="0">
                <a:latin typeface="Constantia" pitchFamily="18" charset="0"/>
              </a:rPr>
              <a:t>la </a:t>
            </a:r>
            <a:r>
              <a:rPr lang="es-ES" sz="2400" i="1" dirty="0">
                <a:latin typeface="Constantia" pitchFamily="18" charset="0"/>
              </a:rPr>
              <a:t>lengua y la cultura en la identidad de una persona</a:t>
            </a:r>
            <a:r>
              <a:rPr lang="es-ES" sz="2400" i="1" dirty="0" smtClean="0">
                <a:latin typeface="Constantia" pitchFamily="18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endParaRPr lang="es-ES" sz="2400" i="1" dirty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400" i="1" dirty="0">
                <a:latin typeface="Constantia" pitchFamily="18" charset="0"/>
              </a:rPr>
              <a:t>¿Cómo se desarrolla </a:t>
            </a:r>
            <a:r>
              <a:rPr lang="es-ES" sz="2400" i="1" dirty="0" smtClean="0">
                <a:latin typeface="Constantia" pitchFamily="18" charset="0"/>
              </a:rPr>
              <a:t>la identidad </a:t>
            </a:r>
            <a:r>
              <a:rPr lang="es-ES" sz="2400" i="1" dirty="0">
                <a:latin typeface="Constantia" pitchFamily="18" charset="0"/>
              </a:rPr>
              <a:t>de una persona a lo largo del tiempo?</a:t>
            </a:r>
          </a:p>
          <a:p>
            <a:pPr>
              <a:buFont typeface="Arial" pitchFamily="34" charset="0"/>
              <a:buChar char="•"/>
            </a:pPr>
            <a:endParaRPr lang="es-ES" sz="3200" dirty="0" smtClean="0">
              <a:latin typeface="Mistral" pitchFamily="66" charset="0"/>
            </a:endParaRPr>
          </a:p>
          <a:p>
            <a:pPr>
              <a:buFont typeface="Arial" pitchFamily="34" charset="0"/>
              <a:buChar char="•"/>
            </a:pPr>
            <a:endParaRPr lang="es-ES" sz="3200" dirty="0">
              <a:latin typeface="Mistral" pitchFamily="66" charset="0"/>
            </a:endParaRPr>
          </a:p>
          <a:p>
            <a:pPr>
              <a:buFont typeface="Arial" pitchFamily="34" charset="0"/>
              <a:buChar char="•"/>
            </a:pPr>
            <a:endParaRPr lang="es-ES" sz="3200" dirty="0">
              <a:latin typeface="Mistral" pitchFamily="66" charset="0"/>
            </a:endParaRPr>
          </a:p>
          <a:p>
            <a:pPr lvl="0">
              <a:buFont typeface="Arial" pitchFamily="34" charset="0"/>
              <a:buChar char="•"/>
            </a:pPr>
            <a:endParaRPr lang="es-ES" sz="3200" dirty="0">
              <a:solidFill>
                <a:schemeClr val="tx1"/>
              </a:solidFill>
              <a:latin typeface="Mistral" pitchFamily="66" charset="0"/>
            </a:endParaRPr>
          </a:p>
        </p:txBody>
      </p:sp>
      <p:pic>
        <p:nvPicPr>
          <p:cNvPr id="6" name="Picture 5" descr="theme symb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2209800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228600"/>
            <a:ext cx="5562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solidFill>
                  <a:schemeClr val="tx1"/>
                </a:solidFill>
                <a:latin typeface="Constantia" pitchFamily="18" charset="0"/>
              </a:rPr>
              <a:t>Las </a:t>
            </a:r>
            <a:r>
              <a:rPr lang="en-US" sz="3600" dirty="0" err="1" smtClean="0">
                <a:solidFill>
                  <a:schemeClr val="tx1"/>
                </a:solidFill>
                <a:latin typeface="Constantia" pitchFamily="18" charset="0"/>
              </a:rPr>
              <a:t>Familias</a:t>
            </a:r>
            <a:r>
              <a:rPr lang="en-US" sz="3600" dirty="0" smtClean="0">
                <a:solidFill>
                  <a:schemeClr val="tx1"/>
                </a:solidFill>
                <a:latin typeface="Constantia" pitchFamily="18" charset="0"/>
              </a:rPr>
              <a:t> y </a:t>
            </a:r>
            <a:endParaRPr lang="en-US" sz="3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en-US" sz="3600" dirty="0" err="1" smtClean="0">
                <a:solidFill>
                  <a:schemeClr val="tx1"/>
                </a:solidFill>
                <a:latin typeface="Constantia" pitchFamily="18" charset="0"/>
              </a:rPr>
              <a:t>las</a:t>
            </a:r>
            <a:r>
              <a:rPr lang="en-US" sz="36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onstantia" pitchFamily="18" charset="0"/>
              </a:rPr>
              <a:t>Comunidades</a:t>
            </a:r>
            <a:endParaRPr lang="en-US" sz="36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457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600" u="sng" dirty="0" err="1" smtClean="0">
                <a:solidFill>
                  <a:schemeClr val="tx1"/>
                </a:solidFill>
                <a:latin typeface="Constantia" pitchFamily="18" charset="0"/>
              </a:rPr>
              <a:t>Contextos</a:t>
            </a:r>
            <a:r>
              <a:rPr lang="en-US" sz="2600" u="sng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</a:p>
          <a:p>
            <a:pPr lvl="0" algn="ctr">
              <a:buFont typeface="Arial" pitchFamily="34" charset="0"/>
              <a:buChar char="•"/>
            </a:pPr>
            <a:r>
              <a:rPr lang="es-ES" sz="2600" dirty="0" smtClean="0">
                <a:latin typeface="Constantia" pitchFamily="18" charset="0"/>
              </a:rPr>
              <a:t>Las tradiciones y los valores</a:t>
            </a:r>
          </a:p>
          <a:p>
            <a:pPr lvl="0" algn="ctr">
              <a:buFont typeface="Arial" pitchFamily="34" charset="0"/>
              <a:buChar char="•"/>
            </a:pPr>
            <a:r>
              <a:rPr lang="en-US" sz="2600" dirty="0" smtClean="0">
                <a:latin typeface="Constantia" pitchFamily="18" charset="0"/>
              </a:rPr>
              <a:t>Las </a:t>
            </a:r>
            <a:r>
              <a:rPr lang="en-US" sz="2600" dirty="0" err="1" smtClean="0">
                <a:latin typeface="Constantia" pitchFamily="18" charset="0"/>
              </a:rPr>
              <a:t>comunidades</a:t>
            </a:r>
            <a:r>
              <a:rPr lang="en-US" sz="2600" dirty="0" smtClean="0">
                <a:latin typeface="Constantia" pitchFamily="18" charset="0"/>
              </a:rPr>
              <a:t> </a:t>
            </a:r>
            <a:r>
              <a:rPr lang="en-US" sz="2600" dirty="0" err="1" smtClean="0">
                <a:latin typeface="Constantia" pitchFamily="18" charset="0"/>
              </a:rPr>
              <a:t>educativas</a:t>
            </a:r>
            <a:endParaRPr lang="en-US" sz="2600" dirty="0" smtClean="0">
              <a:latin typeface="Constantia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es-ES" sz="2600" dirty="0" smtClean="0">
                <a:latin typeface="Constantia" pitchFamily="18" charset="0"/>
              </a:rPr>
              <a:t>La estructura de la familia</a:t>
            </a:r>
          </a:p>
          <a:p>
            <a:pPr lvl="0" algn="ctr">
              <a:buFont typeface="Arial" pitchFamily="34" charset="0"/>
              <a:buChar char="•"/>
            </a:pPr>
            <a:r>
              <a:rPr lang="en-US" sz="2600" dirty="0" smtClean="0">
                <a:latin typeface="Constantia" pitchFamily="18" charset="0"/>
              </a:rPr>
              <a:t>La </a:t>
            </a:r>
            <a:r>
              <a:rPr lang="en-US" sz="2600" dirty="0" err="1" smtClean="0">
                <a:latin typeface="Constantia" pitchFamily="18" charset="0"/>
              </a:rPr>
              <a:t>ciudadanía</a:t>
            </a:r>
            <a:r>
              <a:rPr lang="en-US" sz="2600" dirty="0" smtClean="0">
                <a:latin typeface="Constantia" pitchFamily="18" charset="0"/>
              </a:rPr>
              <a:t> global</a:t>
            </a:r>
          </a:p>
          <a:p>
            <a:pPr lvl="0" algn="ctr">
              <a:buFont typeface="Arial" pitchFamily="34" charset="0"/>
              <a:buChar char="•"/>
            </a:pPr>
            <a:r>
              <a:rPr lang="en-US" sz="2600" dirty="0" smtClean="0">
                <a:latin typeface="Constantia" pitchFamily="18" charset="0"/>
              </a:rPr>
              <a:t>La </a:t>
            </a:r>
            <a:r>
              <a:rPr lang="en-US" sz="2600" dirty="0" err="1" smtClean="0">
                <a:latin typeface="Constantia" pitchFamily="18" charset="0"/>
              </a:rPr>
              <a:t>geografía</a:t>
            </a:r>
            <a:r>
              <a:rPr lang="en-US" sz="2600" dirty="0" smtClean="0">
                <a:latin typeface="Constantia" pitchFamily="18" charset="0"/>
              </a:rPr>
              <a:t> </a:t>
            </a:r>
            <a:r>
              <a:rPr lang="en-US" sz="2600" dirty="0" err="1" smtClean="0">
                <a:latin typeface="Constantia" pitchFamily="18" charset="0"/>
              </a:rPr>
              <a:t>humana</a:t>
            </a:r>
            <a:endParaRPr lang="en-US" sz="2600" dirty="0" smtClean="0">
              <a:latin typeface="Constantia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sz="2600" dirty="0" smtClean="0">
                <a:latin typeface="Constantia" pitchFamily="18" charset="0"/>
              </a:rPr>
              <a:t>Las </a:t>
            </a:r>
            <a:r>
              <a:rPr lang="en-US" sz="2600" dirty="0" err="1" smtClean="0">
                <a:latin typeface="Constantia" pitchFamily="18" charset="0"/>
              </a:rPr>
              <a:t>redes</a:t>
            </a:r>
            <a:r>
              <a:rPr lang="en-US" sz="2600" dirty="0" smtClean="0">
                <a:latin typeface="Constantia" pitchFamily="18" charset="0"/>
              </a:rPr>
              <a:t> </a:t>
            </a:r>
            <a:r>
              <a:rPr lang="en-US" sz="2600" dirty="0" err="1" smtClean="0">
                <a:latin typeface="Constantia" pitchFamily="18" charset="0"/>
              </a:rPr>
              <a:t>sociales</a:t>
            </a:r>
            <a:endParaRPr lang="es-ES" sz="26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1295400"/>
            <a:ext cx="4953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200" u="sng" dirty="0" smtClean="0">
                <a:solidFill>
                  <a:schemeClr val="tx1"/>
                </a:solidFill>
                <a:latin typeface="Constantia" pitchFamily="18" charset="0"/>
              </a:rPr>
              <a:t>Preguntas esenciales:</a:t>
            </a:r>
          </a:p>
          <a:p>
            <a:r>
              <a:rPr lang="es-ES" sz="2200" dirty="0">
                <a:latin typeface="Constantia" pitchFamily="18" charset="0"/>
              </a:rPr>
              <a:t>¿</a:t>
            </a:r>
            <a:r>
              <a:rPr lang="es-ES" sz="2200" i="1" dirty="0">
                <a:latin typeface="Constantia" pitchFamily="18" charset="0"/>
              </a:rPr>
              <a:t>Cómo se define la </a:t>
            </a:r>
            <a:r>
              <a:rPr lang="es-ES" sz="2200" i="1" dirty="0" smtClean="0">
                <a:latin typeface="Constantia" pitchFamily="18" charset="0"/>
              </a:rPr>
              <a:t>familia </a:t>
            </a:r>
            <a:r>
              <a:rPr lang="es-ES" sz="2200" i="1" dirty="0">
                <a:latin typeface="Constantia" pitchFamily="18" charset="0"/>
              </a:rPr>
              <a:t>en distintas sociedades</a:t>
            </a:r>
            <a:r>
              <a:rPr lang="es-ES" sz="2200" i="1" dirty="0" smtClean="0">
                <a:latin typeface="Constantia" pitchFamily="18" charset="0"/>
              </a:rPr>
              <a:t>?</a:t>
            </a:r>
          </a:p>
          <a:p>
            <a:endParaRPr lang="es-ES" sz="2200" i="1" dirty="0">
              <a:latin typeface="Constantia" pitchFamily="18" charset="0"/>
            </a:endParaRPr>
          </a:p>
          <a:p>
            <a:r>
              <a:rPr lang="es-ES" sz="2200" i="1" dirty="0">
                <a:latin typeface="Constantia" pitchFamily="18" charset="0"/>
              </a:rPr>
              <a:t>¿Cómo contribuyen los individuos al bienestar de las comunidades</a:t>
            </a:r>
            <a:r>
              <a:rPr lang="es-ES" sz="2200" i="1" dirty="0" smtClean="0">
                <a:latin typeface="Constantia" pitchFamily="18" charset="0"/>
              </a:rPr>
              <a:t>?</a:t>
            </a:r>
          </a:p>
          <a:p>
            <a:endParaRPr lang="es-ES" sz="2200" i="1" dirty="0" smtClean="0">
              <a:latin typeface="Constantia" pitchFamily="18" charset="0"/>
            </a:endParaRPr>
          </a:p>
          <a:p>
            <a:r>
              <a:rPr lang="es-ES" sz="2200" i="1" dirty="0">
                <a:latin typeface="Constantia" pitchFamily="18" charset="0"/>
              </a:rPr>
              <a:t>¿Cuáles son las diferencias en los </a:t>
            </a:r>
          </a:p>
          <a:p>
            <a:r>
              <a:rPr lang="es-ES" sz="2200" i="1" dirty="0">
                <a:latin typeface="Constantia" pitchFamily="18" charset="0"/>
              </a:rPr>
              <a:t>papeles que asumen las comunidades y las familias en las diferentes </a:t>
            </a:r>
          </a:p>
          <a:p>
            <a:r>
              <a:rPr lang="es-ES" sz="2200" i="1" dirty="0">
                <a:latin typeface="Constantia" pitchFamily="18" charset="0"/>
              </a:rPr>
              <a:t>sociedades del mundo?</a:t>
            </a:r>
          </a:p>
          <a:p>
            <a:endParaRPr lang="es-ES" sz="2200" dirty="0"/>
          </a:p>
          <a:p>
            <a:pPr lvl="0" algn="ctr"/>
            <a:endParaRPr lang="es-ES" sz="3200" dirty="0">
              <a:solidFill>
                <a:schemeClr val="tx1"/>
              </a:solidFill>
              <a:latin typeface="Mistral" pitchFamily="66" charset="0"/>
            </a:endParaRPr>
          </a:p>
        </p:txBody>
      </p:sp>
      <p:pic>
        <p:nvPicPr>
          <p:cNvPr id="6" name="Picture 5" descr="theme symb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2209800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228600"/>
            <a:ext cx="5867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400" dirty="0" smtClean="0">
                <a:solidFill>
                  <a:schemeClr val="tx1"/>
                </a:solidFill>
                <a:latin typeface="Constantia" pitchFamily="18" charset="0"/>
              </a:rPr>
              <a:t>La </a:t>
            </a:r>
            <a:r>
              <a:rPr lang="en-US" sz="4400" dirty="0" err="1" smtClean="0">
                <a:solidFill>
                  <a:schemeClr val="tx1"/>
                </a:solidFill>
                <a:latin typeface="Constantia" pitchFamily="18" charset="0"/>
              </a:rPr>
              <a:t>Belleza</a:t>
            </a:r>
            <a:r>
              <a:rPr lang="en-US" sz="4400" dirty="0" smtClean="0">
                <a:solidFill>
                  <a:schemeClr val="tx1"/>
                </a:solidFill>
                <a:latin typeface="Constantia" pitchFamily="18" charset="0"/>
              </a:rPr>
              <a:t> y la </a:t>
            </a:r>
            <a:r>
              <a:rPr lang="en-US" sz="4400" dirty="0" err="1" smtClean="0">
                <a:solidFill>
                  <a:schemeClr val="tx1"/>
                </a:solidFill>
                <a:latin typeface="Constantia" pitchFamily="18" charset="0"/>
              </a:rPr>
              <a:t>Estética</a:t>
            </a:r>
            <a:endParaRPr lang="en-US" sz="44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95600"/>
            <a:ext cx="457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600" u="sng" dirty="0" err="1" smtClean="0">
                <a:solidFill>
                  <a:schemeClr val="tx1"/>
                </a:solidFill>
                <a:latin typeface="Constantia" pitchFamily="18" charset="0"/>
              </a:rPr>
              <a:t>Contextos</a:t>
            </a:r>
            <a:r>
              <a:rPr lang="en-US" sz="2600" u="sng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en-US" sz="2600" dirty="0" smtClean="0">
                <a:latin typeface="Constantia" pitchFamily="18" charset="0"/>
              </a:rPr>
              <a:t>La </a:t>
            </a:r>
            <a:r>
              <a:rPr lang="en-US" sz="2600" dirty="0" err="1" smtClean="0">
                <a:latin typeface="Constantia" pitchFamily="18" charset="0"/>
              </a:rPr>
              <a:t>arquitectura</a:t>
            </a:r>
            <a:endParaRPr lang="en-US" sz="2600" dirty="0" smtClean="0">
              <a:latin typeface="Constant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600" dirty="0" err="1" smtClean="0">
                <a:latin typeface="Constantia" pitchFamily="18" charset="0"/>
              </a:rPr>
              <a:t>Definiciones</a:t>
            </a:r>
            <a:r>
              <a:rPr lang="en-US" sz="2600" dirty="0" smtClean="0">
                <a:latin typeface="Constantia" pitchFamily="18" charset="0"/>
              </a:rPr>
              <a:t> de la </a:t>
            </a:r>
            <a:r>
              <a:rPr lang="en-US" sz="2600" dirty="0" err="1" smtClean="0">
                <a:latin typeface="Constantia" pitchFamily="18" charset="0"/>
              </a:rPr>
              <a:t>belleza</a:t>
            </a:r>
            <a:endParaRPr lang="en-US" sz="2600" dirty="0" smtClean="0">
              <a:latin typeface="Constant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600" dirty="0" err="1" smtClean="0">
                <a:latin typeface="Constantia" pitchFamily="18" charset="0"/>
              </a:rPr>
              <a:t>Definiciones</a:t>
            </a:r>
            <a:r>
              <a:rPr lang="en-US" sz="2600" dirty="0" smtClean="0">
                <a:latin typeface="Constantia" pitchFamily="18" charset="0"/>
              </a:rPr>
              <a:t> de la </a:t>
            </a:r>
            <a:r>
              <a:rPr lang="en-US" sz="2600" dirty="0" err="1" smtClean="0">
                <a:latin typeface="Constantia" pitchFamily="18" charset="0"/>
              </a:rPr>
              <a:t>creatividad</a:t>
            </a:r>
            <a:endParaRPr lang="en-US" sz="2600" dirty="0" smtClean="0">
              <a:latin typeface="Constant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ES" sz="2600" dirty="0" smtClean="0">
                <a:latin typeface="Constantia" pitchFamily="18" charset="0"/>
              </a:rPr>
              <a:t>La moda y el diseño</a:t>
            </a:r>
          </a:p>
          <a:p>
            <a:pPr algn="ctr">
              <a:buFont typeface="Arial" pitchFamily="34" charset="0"/>
              <a:buChar char="•"/>
            </a:pPr>
            <a:r>
              <a:rPr lang="es-ES" sz="2600" dirty="0" smtClean="0">
                <a:latin typeface="Constantia" pitchFamily="18" charset="0"/>
              </a:rPr>
              <a:t>El lenguaje y la literatura</a:t>
            </a:r>
          </a:p>
          <a:p>
            <a:pPr algn="ctr">
              <a:buFont typeface="Arial" pitchFamily="34" charset="0"/>
              <a:buChar char="•"/>
            </a:pPr>
            <a:r>
              <a:rPr lang="es-ES" sz="2600" dirty="0" smtClean="0">
                <a:latin typeface="Constantia" pitchFamily="18" charset="0"/>
              </a:rPr>
              <a:t>Las artes visuales y escénicas</a:t>
            </a:r>
            <a:endParaRPr lang="es-ES" sz="26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1219200"/>
            <a:ext cx="48768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500" u="sng" dirty="0" smtClean="0">
                <a:solidFill>
                  <a:schemeClr val="tx1"/>
                </a:solidFill>
                <a:latin typeface="Constantia" pitchFamily="18" charset="0"/>
              </a:rPr>
              <a:t>Preguntas esenciales</a:t>
            </a:r>
            <a:r>
              <a:rPr lang="es-ES" sz="2500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s-ES" sz="2500" dirty="0">
                <a:latin typeface="Constantia" pitchFamily="18" charset="0"/>
              </a:rPr>
              <a:t>¿</a:t>
            </a:r>
            <a:r>
              <a:rPr lang="es-ES" sz="2500" i="1" dirty="0">
                <a:latin typeface="Constantia" pitchFamily="18" charset="0"/>
              </a:rPr>
              <a:t>Cómo </a:t>
            </a:r>
            <a:r>
              <a:rPr lang="es-ES" sz="2500" i="1" dirty="0" smtClean="0">
                <a:latin typeface="Constantia" pitchFamily="18" charset="0"/>
              </a:rPr>
              <a:t>se </a:t>
            </a:r>
            <a:r>
              <a:rPr lang="es-ES" sz="2500" i="1" dirty="0">
                <a:latin typeface="Constantia" pitchFamily="18" charset="0"/>
              </a:rPr>
              <a:t>establecen las percepciones de la belleza y la creatividad?</a:t>
            </a:r>
          </a:p>
          <a:p>
            <a:r>
              <a:rPr lang="es-ES" sz="2500" i="1" dirty="0">
                <a:latin typeface="Constantia" pitchFamily="18" charset="0"/>
              </a:rPr>
              <a:t>• </a:t>
            </a:r>
            <a:r>
              <a:rPr lang="es-ES" sz="2500" i="1" dirty="0" smtClean="0">
                <a:latin typeface="Constantia" pitchFamily="18" charset="0"/>
              </a:rPr>
              <a:t>¿</a:t>
            </a:r>
            <a:r>
              <a:rPr lang="es-ES" sz="2500" i="1" dirty="0">
                <a:latin typeface="Constantia" pitchFamily="18" charset="0"/>
              </a:rPr>
              <a:t>Cómo </a:t>
            </a:r>
            <a:r>
              <a:rPr lang="es-ES" sz="2500" i="1" dirty="0" smtClean="0">
                <a:latin typeface="Constantia" pitchFamily="18" charset="0"/>
              </a:rPr>
              <a:t>influyen </a:t>
            </a:r>
            <a:r>
              <a:rPr lang="es-ES" sz="2500" i="1" dirty="0">
                <a:latin typeface="Constantia" pitchFamily="18" charset="0"/>
              </a:rPr>
              <a:t>los ideales de la belleza y la estética en la vida cotidiana?</a:t>
            </a:r>
          </a:p>
          <a:p>
            <a:r>
              <a:rPr lang="es-ES" sz="2500" i="1" dirty="0">
                <a:latin typeface="Constantia" pitchFamily="18" charset="0"/>
              </a:rPr>
              <a:t>• </a:t>
            </a:r>
            <a:r>
              <a:rPr lang="es-ES" sz="2500" i="1" dirty="0" smtClean="0">
                <a:latin typeface="Constantia" pitchFamily="18" charset="0"/>
              </a:rPr>
              <a:t>¿</a:t>
            </a:r>
            <a:r>
              <a:rPr lang="es-ES" sz="2500" i="1" dirty="0">
                <a:latin typeface="Constantia" pitchFamily="18" charset="0"/>
              </a:rPr>
              <a:t>Cómo las artes desafían y reflejan las perspectivas culturales?</a:t>
            </a:r>
          </a:p>
          <a:p>
            <a:pPr lvl="0" algn="ctr"/>
            <a:endParaRPr lang="es-ES" sz="3200" dirty="0">
              <a:solidFill>
                <a:schemeClr val="tx1"/>
              </a:solidFill>
              <a:latin typeface="Mistral" pitchFamily="66" charset="0"/>
            </a:endParaRPr>
          </a:p>
        </p:txBody>
      </p:sp>
      <p:pic>
        <p:nvPicPr>
          <p:cNvPr id="6" name="Picture 5" descr="theme symb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2209800" cy="2295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524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Diane</dc:creator>
  <cp:lastModifiedBy>Owner</cp:lastModifiedBy>
  <cp:revision>9</cp:revision>
  <dcterms:created xsi:type="dcterms:W3CDTF">2013-07-31T16:42:05Z</dcterms:created>
  <dcterms:modified xsi:type="dcterms:W3CDTF">2013-08-12T20:28:42Z</dcterms:modified>
</cp:coreProperties>
</file>