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257" r:id="rId19"/>
    <p:sldId id="258" r:id="rId20"/>
    <p:sldId id="272" r:id="rId21"/>
    <p:sldId id="273" r:id="rId22"/>
    <p:sldId id="274" r:id="rId23"/>
    <p:sldId id="276" r:id="rId24"/>
    <p:sldId id="259" r:id="rId25"/>
    <p:sldId id="277" r:id="rId26"/>
    <p:sldId id="279" r:id="rId27"/>
    <p:sldId id="260" r:id="rId28"/>
    <p:sldId id="275" r:id="rId29"/>
    <p:sldId id="261" r:id="rId30"/>
    <p:sldId id="278" r:id="rId31"/>
    <p:sldId id="262" r:id="rId32"/>
    <p:sldId id="281" r:id="rId33"/>
    <p:sldId id="263" r:id="rId34"/>
    <p:sldId id="282" r:id="rId35"/>
    <p:sldId id="264" r:id="rId36"/>
    <p:sldId id="283" r:id="rId37"/>
    <p:sldId id="265" r:id="rId38"/>
    <p:sldId id="266" r:id="rId39"/>
    <p:sldId id="267" r:id="rId40"/>
    <p:sldId id="268" r:id="rId41"/>
    <p:sldId id="269" r:id="rId42"/>
    <p:sldId id="270" r:id="rId43"/>
    <p:sldId id="271" r:id="rId44"/>
    <p:sldId id="284" r:id="rId45"/>
    <p:sldId id="285" r:id="rId46"/>
    <p:sldId id="28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FE00"/>
    <a:srgbClr val="FE0A9B"/>
    <a:srgbClr val="0000FF"/>
    <a:srgbClr val="0066FF"/>
    <a:srgbClr val="FE0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9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7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5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0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8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FC6F-2EB9-4F0C-9359-6694B36A5D6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confesionesyrealidades.blogspot.com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acherspayteachers.com/Store/Anne-Karakash" TargetMode="External"/><Relationship Id="rId4" Type="http://schemas.openxmlformats.org/officeDocument/2006/relationships/hyperlink" Target="http:/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45" y="2362200"/>
            <a:ext cx="5854700" cy="965200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1963420" y="3733800"/>
            <a:ext cx="551815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smtClean="0">
                <a:solidFill>
                  <a:srgbClr val="FE0A9B"/>
                </a:solidFill>
              </a:rPr>
              <a:t>Using the Spanish Subjunctive</a:t>
            </a:r>
            <a:endParaRPr lang="en-US" sz="2800" i="1" dirty="0">
              <a:solidFill>
                <a:srgbClr val="FE0A9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10400" y="3888153"/>
            <a:ext cx="2743200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043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12FE00"/>
                </a:solidFill>
              </a:rPr>
              <a:t>Verbs that are irregular in the present tense </a:t>
            </a:r>
            <a:r>
              <a:rPr lang="en-US" sz="2400" dirty="0" err="1" smtClean="0">
                <a:solidFill>
                  <a:srgbClr val="12FE00"/>
                </a:solidFill>
              </a:rPr>
              <a:t>yo</a:t>
            </a:r>
            <a:r>
              <a:rPr lang="en-US" sz="2400" dirty="0" smtClean="0">
                <a:solidFill>
                  <a:srgbClr val="12FE00"/>
                </a:solidFill>
              </a:rPr>
              <a:t> form are irregular in the subjunctive mood.</a:t>
            </a:r>
            <a:endParaRPr lang="en-US" sz="2400" dirty="0">
              <a:solidFill>
                <a:srgbClr val="12FE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596439"/>
              </p:ext>
            </p:extLst>
          </p:nvPr>
        </p:nvGraphicFramePr>
        <p:xfrm>
          <a:off x="2667000" y="2209800"/>
          <a:ext cx="3962400" cy="25955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5000"/>
                <a:gridCol w="2057400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Verb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Subjunctive Form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dar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dé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vaya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ser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sea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haber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haya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estar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esté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saber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sepa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6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5397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12FE00"/>
                </a:solidFill>
              </a:rPr>
              <a:t>Put the following irregular verbs in the subjunctive forms for each of the pronouns</a:t>
            </a:r>
            <a:endParaRPr lang="en-US" sz="2400" dirty="0">
              <a:solidFill>
                <a:srgbClr val="12FE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3600" smtClean="0">
                <a:solidFill>
                  <a:srgbClr val="12FE00"/>
                </a:solidFill>
              </a:rPr>
              <a:t>Yo (estar)____________________</a:t>
            </a:r>
          </a:p>
          <a:p>
            <a:pPr eaLnBrk="1" hangingPunct="1"/>
            <a:endParaRPr lang="en-US" altLang="en-US" sz="3600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3600" smtClean="0">
                <a:solidFill>
                  <a:srgbClr val="12FE00"/>
                </a:solidFill>
              </a:rPr>
              <a:t>Tú (saber)____________________</a:t>
            </a:r>
          </a:p>
          <a:p>
            <a:pPr eaLnBrk="1" hangingPunct="1"/>
            <a:endParaRPr lang="en-US" altLang="en-US" sz="3600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3600" smtClean="0">
                <a:solidFill>
                  <a:srgbClr val="12FE00"/>
                </a:solidFill>
              </a:rPr>
              <a:t>Nosotros (ir)________________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0311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Put the following verbs in the subjunctive forms.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427870"/>
              </p:ext>
            </p:extLst>
          </p:nvPr>
        </p:nvGraphicFramePr>
        <p:xfrm>
          <a:off x="838200" y="1524000"/>
          <a:ext cx="7521576" cy="2865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3596"/>
                <a:gridCol w="1253596"/>
                <a:gridCol w="1253596"/>
                <a:gridCol w="1253596"/>
                <a:gridCol w="1253596"/>
                <a:gridCol w="1253596"/>
              </a:tblGrid>
              <a:tr h="6401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Infinitive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Yo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Tú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Ud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él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ella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Nosotros</a:t>
                      </a:r>
                      <a:r>
                        <a:rPr lang="en-US" sz="1800" dirty="0" smtClean="0"/>
                        <a:t>/as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Uds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ellos</a:t>
                      </a:r>
                      <a:r>
                        <a:rPr lang="en-US" sz="1800" dirty="0" smtClean="0"/>
                        <a:t>/as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dar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haber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estar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saber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7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12FE00"/>
                </a:solidFill>
              </a:rPr>
              <a:t>Verbs with </a:t>
            </a:r>
            <a:r>
              <a:rPr lang="en-US" dirty="0" smtClean="0">
                <a:solidFill>
                  <a:srgbClr val="12FE00"/>
                </a:solidFill>
              </a:rPr>
              <a:t>spelling changes:</a:t>
            </a:r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3190"/>
            <a:ext cx="7520940" cy="3579849"/>
          </a:xfrm>
          <a:ln>
            <a:miter lim="800000"/>
            <a:headEnd/>
            <a:tailEnd/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12FE00"/>
                </a:solidFill>
              </a:rPr>
              <a:t>Verbs ending in </a:t>
            </a:r>
            <a:r>
              <a:rPr lang="en-US" sz="1800" i="1" dirty="0" smtClean="0">
                <a:solidFill>
                  <a:srgbClr val="12FE00"/>
                </a:solidFill>
              </a:rPr>
              <a:t>–car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1800" i="1" dirty="0">
                <a:solidFill>
                  <a:srgbClr val="12FE00"/>
                </a:solidFill>
              </a:rPr>
              <a:t>	</a:t>
            </a:r>
            <a:r>
              <a:rPr lang="en-US" sz="1800" dirty="0" smtClean="0">
                <a:solidFill>
                  <a:srgbClr val="12FE00"/>
                </a:solidFill>
              </a:rPr>
              <a:t>the </a:t>
            </a:r>
            <a:r>
              <a:rPr lang="en-US" sz="1800" i="1" dirty="0" smtClean="0">
                <a:solidFill>
                  <a:srgbClr val="12FE00"/>
                </a:solidFill>
              </a:rPr>
              <a:t>c</a:t>
            </a:r>
            <a:r>
              <a:rPr lang="en-US" sz="1800" dirty="0" smtClean="0">
                <a:solidFill>
                  <a:srgbClr val="12FE00"/>
                </a:solidFill>
              </a:rPr>
              <a:t> changes to </a:t>
            </a:r>
            <a:r>
              <a:rPr lang="en-US" sz="1800" i="1" dirty="0" smtClean="0">
                <a:solidFill>
                  <a:srgbClr val="12FE00"/>
                </a:solidFill>
              </a:rPr>
              <a:t>que	</a:t>
            </a:r>
            <a:r>
              <a:rPr lang="en-US" sz="1800" b="0" dirty="0" smtClean="0">
                <a:solidFill>
                  <a:srgbClr val="12FE00"/>
                </a:solidFill>
              </a:rPr>
              <a:t>Ex:  </a:t>
            </a:r>
            <a:r>
              <a:rPr lang="en-US" sz="1800" b="0" dirty="0" err="1" smtClean="0">
                <a:solidFill>
                  <a:srgbClr val="12FE00"/>
                </a:solidFill>
              </a:rPr>
              <a:t>yo</a:t>
            </a:r>
            <a:r>
              <a:rPr lang="en-US" sz="1800" b="0" dirty="0" smtClean="0">
                <a:solidFill>
                  <a:srgbClr val="12FE00"/>
                </a:solidFill>
              </a:rPr>
              <a:t> </a:t>
            </a:r>
            <a:r>
              <a:rPr lang="en-US" sz="1800" b="0" strike="sngStrike" dirty="0" err="1" smtClean="0">
                <a:solidFill>
                  <a:srgbClr val="12FE00"/>
                </a:solidFill>
              </a:rPr>
              <a:t>sace</a:t>
            </a:r>
            <a:r>
              <a:rPr lang="en-US" sz="1800" b="0" dirty="0" smtClean="0">
                <a:solidFill>
                  <a:srgbClr val="12FE00"/>
                </a:solidFill>
              </a:rPr>
              <a:t> – </a:t>
            </a:r>
            <a:r>
              <a:rPr lang="en-US" sz="1800" b="0" dirty="0" err="1" smtClean="0">
                <a:solidFill>
                  <a:srgbClr val="12FE00"/>
                </a:solidFill>
              </a:rPr>
              <a:t>yo</a:t>
            </a:r>
            <a:r>
              <a:rPr lang="en-US" sz="1800" b="0" dirty="0" smtClean="0">
                <a:solidFill>
                  <a:srgbClr val="12FE00"/>
                </a:solidFill>
              </a:rPr>
              <a:t> </a:t>
            </a:r>
            <a:r>
              <a:rPr lang="en-US" sz="1800" b="0" dirty="0" err="1" smtClean="0">
                <a:solidFill>
                  <a:srgbClr val="12FE00"/>
                </a:solidFill>
              </a:rPr>
              <a:t>saque</a:t>
            </a:r>
            <a:r>
              <a:rPr lang="en-US" sz="1800" b="0" dirty="0" smtClean="0">
                <a:solidFill>
                  <a:srgbClr val="12FE00"/>
                </a:solidFill>
              </a:rPr>
              <a:t>, </a:t>
            </a:r>
            <a:r>
              <a:rPr lang="en-US" sz="1800" b="0" dirty="0" err="1" smtClean="0">
                <a:solidFill>
                  <a:srgbClr val="12FE00"/>
                </a:solidFill>
              </a:rPr>
              <a:t>tú</a:t>
            </a:r>
            <a:r>
              <a:rPr lang="en-US" sz="1800" b="0" dirty="0" smtClean="0">
                <a:solidFill>
                  <a:srgbClr val="12FE00"/>
                </a:solidFill>
              </a:rPr>
              <a:t> </a:t>
            </a:r>
            <a:r>
              <a:rPr lang="en-US" sz="1800" b="0" dirty="0" err="1" smtClean="0">
                <a:solidFill>
                  <a:srgbClr val="12FE00"/>
                </a:solidFill>
              </a:rPr>
              <a:t>saques</a:t>
            </a:r>
            <a:r>
              <a:rPr lang="en-US" sz="1800" b="0" dirty="0" smtClean="0">
                <a:solidFill>
                  <a:srgbClr val="12FE00"/>
                </a:solidFill>
              </a:rPr>
              <a:t>, </a:t>
            </a:r>
            <a:r>
              <a:rPr lang="en-US" sz="1800" b="0" dirty="0" err="1" smtClean="0">
                <a:solidFill>
                  <a:srgbClr val="12FE00"/>
                </a:solidFill>
              </a:rPr>
              <a:t>etc</a:t>
            </a:r>
            <a:endParaRPr lang="en-US" sz="18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1800" b="0" dirty="0" smtClean="0">
              <a:solidFill>
                <a:srgbClr val="12FE00"/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12FE00"/>
                </a:solidFill>
              </a:rPr>
              <a:t>Verbs ending in </a:t>
            </a:r>
            <a:r>
              <a:rPr lang="en-US" sz="1800" i="1" dirty="0" smtClean="0">
                <a:solidFill>
                  <a:srgbClr val="12FE00"/>
                </a:solidFill>
              </a:rPr>
              <a:t>–gar</a:t>
            </a:r>
          </a:p>
          <a:p>
            <a:pPr marL="0" lvl="1" indent="0" eaLnBrk="1" fontAlgn="auto" hangingPunct="1">
              <a:spcBef>
                <a:spcPts val="800"/>
              </a:spcBef>
              <a:spcAft>
                <a:spcPts val="0"/>
              </a:spcAft>
              <a:buClrTx/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solidFill>
                  <a:srgbClr val="12FE00"/>
                </a:solidFill>
              </a:rPr>
              <a:t>	</a:t>
            </a:r>
            <a:r>
              <a:rPr lang="en-US" sz="1800" b="1" dirty="0" smtClean="0">
                <a:solidFill>
                  <a:srgbClr val="12FE00"/>
                </a:solidFill>
              </a:rPr>
              <a:t>the </a:t>
            </a:r>
            <a:r>
              <a:rPr lang="en-US" sz="1800" b="1" i="1" dirty="0">
                <a:solidFill>
                  <a:srgbClr val="12FE00"/>
                </a:solidFill>
              </a:rPr>
              <a:t>g </a:t>
            </a:r>
            <a:r>
              <a:rPr lang="en-US" sz="1800" b="1" dirty="0">
                <a:solidFill>
                  <a:srgbClr val="12FE00"/>
                </a:solidFill>
              </a:rPr>
              <a:t>becomes </a:t>
            </a:r>
            <a:r>
              <a:rPr lang="en-US" sz="1800" b="1" i="1" dirty="0" err="1" smtClean="0">
                <a:solidFill>
                  <a:srgbClr val="12FE00"/>
                </a:solidFill>
              </a:rPr>
              <a:t>gue</a:t>
            </a:r>
            <a:r>
              <a:rPr lang="en-US" sz="1800" b="1" dirty="0">
                <a:solidFill>
                  <a:srgbClr val="12FE00"/>
                </a:solidFill>
              </a:rPr>
              <a:t>	</a:t>
            </a:r>
            <a:r>
              <a:rPr lang="en-US" sz="1800" dirty="0">
                <a:solidFill>
                  <a:srgbClr val="12FE00"/>
                </a:solidFill>
              </a:rPr>
              <a:t>	Ex:  </a:t>
            </a:r>
            <a:r>
              <a:rPr lang="en-US" sz="1800" dirty="0" err="1">
                <a:solidFill>
                  <a:srgbClr val="12FE00"/>
                </a:solidFill>
              </a:rPr>
              <a:t>yo</a:t>
            </a:r>
            <a:r>
              <a:rPr lang="en-US" sz="1800" dirty="0">
                <a:solidFill>
                  <a:srgbClr val="12FE00"/>
                </a:solidFill>
              </a:rPr>
              <a:t> </a:t>
            </a:r>
            <a:r>
              <a:rPr lang="en-US" sz="1800" strike="sngStrike" dirty="0" err="1" smtClean="0">
                <a:solidFill>
                  <a:srgbClr val="12FE00"/>
                </a:solidFill>
              </a:rPr>
              <a:t>juege</a:t>
            </a:r>
            <a:r>
              <a:rPr lang="en-US" sz="1800" dirty="0" smtClean="0">
                <a:solidFill>
                  <a:srgbClr val="12FE00"/>
                </a:solidFill>
              </a:rPr>
              <a:t> </a:t>
            </a:r>
            <a:r>
              <a:rPr lang="en-US" sz="1800" dirty="0">
                <a:solidFill>
                  <a:srgbClr val="12FE00"/>
                </a:solidFill>
              </a:rPr>
              <a:t>– </a:t>
            </a:r>
            <a:r>
              <a:rPr lang="en-US" sz="1800" dirty="0" err="1">
                <a:solidFill>
                  <a:srgbClr val="12FE00"/>
                </a:solidFill>
              </a:rPr>
              <a:t>yo</a:t>
            </a:r>
            <a:r>
              <a:rPr lang="en-US" sz="1800" dirty="0">
                <a:solidFill>
                  <a:srgbClr val="12FE00"/>
                </a:solidFill>
              </a:rPr>
              <a:t> </a:t>
            </a:r>
            <a:r>
              <a:rPr lang="en-US" sz="1800" dirty="0" err="1" smtClean="0">
                <a:solidFill>
                  <a:srgbClr val="12FE00"/>
                </a:solidFill>
              </a:rPr>
              <a:t>juegue</a:t>
            </a:r>
            <a:r>
              <a:rPr lang="en-US" sz="1800" dirty="0" smtClean="0">
                <a:solidFill>
                  <a:srgbClr val="12FE00"/>
                </a:solidFill>
              </a:rPr>
              <a:t>, </a:t>
            </a:r>
            <a:r>
              <a:rPr lang="en-US" sz="1800" dirty="0" err="1" smtClean="0">
                <a:solidFill>
                  <a:srgbClr val="12FE00"/>
                </a:solidFill>
              </a:rPr>
              <a:t>tú</a:t>
            </a:r>
            <a:r>
              <a:rPr lang="en-US" sz="1800" dirty="0" smtClean="0">
                <a:solidFill>
                  <a:srgbClr val="12FE00"/>
                </a:solidFill>
              </a:rPr>
              <a:t> </a:t>
            </a:r>
            <a:r>
              <a:rPr lang="en-US" sz="1800" dirty="0" err="1" smtClean="0">
                <a:solidFill>
                  <a:srgbClr val="12FE00"/>
                </a:solidFill>
              </a:rPr>
              <a:t>juegues</a:t>
            </a:r>
            <a:r>
              <a:rPr lang="en-US" sz="1800" dirty="0" smtClean="0">
                <a:solidFill>
                  <a:srgbClr val="12FE00"/>
                </a:solidFill>
              </a:rPr>
              <a:t>, </a:t>
            </a:r>
            <a:r>
              <a:rPr lang="en-US" sz="1800" dirty="0" err="1" smtClean="0">
                <a:solidFill>
                  <a:srgbClr val="12FE00"/>
                </a:solidFill>
              </a:rPr>
              <a:t>etc</a:t>
            </a:r>
            <a:endParaRPr lang="en-US" sz="1800" dirty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1800" b="0" i="1" dirty="0" smtClean="0">
              <a:solidFill>
                <a:srgbClr val="12FE00"/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12FE00"/>
                </a:solidFill>
              </a:rPr>
              <a:t>Verbs ending in </a:t>
            </a:r>
            <a:r>
              <a:rPr lang="en-US" sz="1800" i="1" dirty="0" smtClean="0">
                <a:solidFill>
                  <a:srgbClr val="12FE00"/>
                </a:solidFill>
              </a:rPr>
              <a:t>–</a:t>
            </a:r>
            <a:r>
              <a:rPr lang="en-US" sz="1800" i="1" dirty="0" err="1" smtClean="0">
                <a:solidFill>
                  <a:srgbClr val="12FE00"/>
                </a:solidFill>
              </a:rPr>
              <a:t>zar</a:t>
            </a:r>
            <a:endParaRPr lang="en-US" sz="1800" i="1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1800" dirty="0">
                <a:solidFill>
                  <a:srgbClr val="12FE00"/>
                </a:solidFill>
              </a:rPr>
              <a:t>	</a:t>
            </a:r>
            <a:r>
              <a:rPr lang="en-US" sz="1800" dirty="0" smtClean="0">
                <a:solidFill>
                  <a:srgbClr val="12FE00"/>
                </a:solidFill>
              </a:rPr>
              <a:t>the </a:t>
            </a:r>
            <a:r>
              <a:rPr lang="en-US" sz="1800" i="1" dirty="0" smtClean="0">
                <a:solidFill>
                  <a:srgbClr val="12FE00"/>
                </a:solidFill>
              </a:rPr>
              <a:t>z</a:t>
            </a:r>
            <a:r>
              <a:rPr lang="en-US" sz="1800" dirty="0" smtClean="0">
                <a:solidFill>
                  <a:srgbClr val="12FE00"/>
                </a:solidFill>
              </a:rPr>
              <a:t> changes to </a:t>
            </a:r>
            <a:r>
              <a:rPr lang="en-US" sz="1800" i="1" dirty="0" err="1" smtClean="0">
                <a:solidFill>
                  <a:srgbClr val="12FE00"/>
                </a:solidFill>
              </a:rPr>
              <a:t>ce</a:t>
            </a:r>
            <a:r>
              <a:rPr lang="en-US" sz="1800" dirty="0" smtClean="0">
                <a:solidFill>
                  <a:srgbClr val="12FE00"/>
                </a:solidFill>
              </a:rPr>
              <a:t>		</a:t>
            </a:r>
            <a:r>
              <a:rPr lang="en-US" sz="1800" b="0" dirty="0" smtClean="0">
                <a:solidFill>
                  <a:srgbClr val="12FE00"/>
                </a:solidFill>
              </a:rPr>
              <a:t>Ex:  </a:t>
            </a:r>
            <a:r>
              <a:rPr lang="en-US" sz="1800" b="0" dirty="0" err="1" smtClean="0">
                <a:solidFill>
                  <a:srgbClr val="12FE00"/>
                </a:solidFill>
              </a:rPr>
              <a:t>yo</a:t>
            </a:r>
            <a:r>
              <a:rPr lang="en-US" sz="1800" b="0" dirty="0" smtClean="0">
                <a:solidFill>
                  <a:srgbClr val="12FE00"/>
                </a:solidFill>
              </a:rPr>
              <a:t> </a:t>
            </a:r>
            <a:r>
              <a:rPr lang="en-US" sz="1800" b="0" strike="sngStrike" dirty="0" err="1" smtClean="0">
                <a:solidFill>
                  <a:srgbClr val="12FE00"/>
                </a:solidFill>
              </a:rPr>
              <a:t>empieze</a:t>
            </a:r>
            <a:r>
              <a:rPr lang="en-US" sz="1800" b="0" dirty="0" smtClean="0">
                <a:solidFill>
                  <a:srgbClr val="12FE00"/>
                </a:solidFill>
              </a:rPr>
              <a:t> – </a:t>
            </a:r>
            <a:r>
              <a:rPr lang="en-US" sz="1800" b="0" dirty="0" err="1" smtClean="0">
                <a:solidFill>
                  <a:srgbClr val="12FE00"/>
                </a:solidFill>
              </a:rPr>
              <a:t>yo</a:t>
            </a:r>
            <a:r>
              <a:rPr lang="en-US" sz="1800" b="0" dirty="0" smtClean="0">
                <a:solidFill>
                  <a:srgbClr val="12FE00"/>
                </a:solidFill>
              </a:rPr>
              <a:t> </a:t>
            </a:r>
            <a:r>
              <a:rPr lang="en-US" sz="1800" b="0" dirty="0" err="1" smtClean="0">
                <a:solidFill>
                  <a:srgbClr val="12FE00"/>
                </a:solidFill>
              </a:rPr>
              <a:t>empiece</a:t>
            </a:r>
            <a:r>
              <a:rPr lang="en-US" sz="1800" b="0" dirty="0" smtClean="0">
                <a:solidFill>
                  <a:srgbClr val="12FE00"/>
                </a:solidFill>
              </a:rPr>
              <a:t>, </a:t>
            </a:r>
            <a:r>
              <a:rPr lang="en-US" sz="1800" b="0" dirty="0" err="1" smtClean="0">
                <a:solidFill>
                  <a:srgbClr val="12FE00"/>
                </a:solidFill>
              </a:rPr>
              <a:t>etc</a:t>
            </a:r>
            <a:endParaRPr lang="en-US" sz="180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1800" b="0" i="1" dirty="0">
                <a:solidFill>
                  <a:srgbClr val="12FE00"/>
                </a:solidFill>
              </a:rPr>
              <a:t>	</a:t>
            </a:r>
            <a:endParaRPr lang="en-US" sz="1800" b="0" i="1" dirty="0" smtClean="0">
              <a:solidFill>
                <a:srgbClr val="12FE00"/>
              </a:solidFill>
            </a:endParaRPr>
          </a:p>
          <a:p>
            <a:pPr marL="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800" i="1" dirty="0">
                <a:solidFill>
                  <a:srgbClr val="12FE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89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2FE00"/>
                </a:solidFill>
              </a:rPr>
              <a:t>Other spelling changes:</a:t>
            </a:r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635875" cy="3579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Verbs ending in </a:t>
            </a:r>
            <a:r>
              <a:rPr lang="en-US" sz="2000" i="1" dirty="0" smtClean="0">
                <a:solidFill>
                  <a:srgbClr val="12FE00"/>
                </a:solidFill>
              </a:rPr>
              <a:t>–</a:t>
            </a:r>
            <a:r>
              <a:rPr lang="en-US" sz="2000" i="1" dirty="0" err="1" smtClean="0">
                <a:solidFill>
                  <a:srgbClr val="12FE00"/>
                </a:solidFill>
              </a:rPr>
              <a:t>ger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dirty="0" smtClean="0">
                <a:solidFill>
                  <a:srgbClr val="12FE00"/>
                </a:solidFill>
              </a:rPr>
              <a:t>and </a:t>
            </a:r>
            <a:r>
              <a:rPr lang="en-US" sz="2000" i="1" dirty="0" smtClean="0">
                <a:solidFill>
                  <a:srgbClr val="12FE00"/>
                </a:solidFill>
              </a:rPr>
              <a:t>–</a:t>
            </a:r>
            <a:r>
              <a:rPr lang="en-US" sz="2000" i="1" dirty="0" err="1" smtClean="0">
                <a:solidFill>
                  <a:srgbClr val="12FE00"/>
                </a:solidFill>
              </a:rPr>
              <a:t>gir</a:t>
            </a:r>
            <a:endParaRPr lang="en-US" sz="2000" i="1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i="1" dirty="0">
                <a:solidFill>
                  <a:srgbClr val="12FE00"/>
                </a:solidFill>
              </a:rPr>
              <a:t>	</a:t>
            </a:r>
            <a:r>
              <a:rPr lang="en-US" sz="2000" dirty="0" smtClean="0">
                <a:solidFill>
                  <a:srgbClr val="12FE00"/>
                </a:solidFill>
              </a:rPr>
              <a:t>the </a:t>
            </a:r>
            <a:r>
              <a:rPr lang="en-US" sz="2000" i="1" dirty="0" smtClean="0">
                <a:solidFill>
                  <a:srgbClr val="12FE00"/>
                </a:solidFill>
              </a:rPr>
              <a:t>g</a:t>
            </a:r>
            <a:r>
              <a:rPr lang="en-US" sz="2000" dirty="0" smtClean="0">
                <a:solidFill>
                  <a:srgbClr val="12FE00"/>
                </a:solidFill>
              </a:rPr>
              <a:t> changes to </a:t>
            </a:r>
            <a:r>
              <a:rPr lang="en-US" sz="2000" i="1" dirty="0" smtClean="0">
                <a:solidFill>
                  <a:srgbClr val="12FE00"/>
                </a:solidFill>
              </a:rPr>
              <a:t>j</a:t>
            </a:r>
            <a:r>
              <a:rPr lang="en-US" sz="2000" dirty="0" smtClean="0">
                <a:solidFill>
                  <a:srgbClr val="12FE00"/>
                </a:solidFill>
              </a:rPr>
              <a:t> before an </a:t>
            </a:r>
            <a:r>
              <a:rPr lang="en-US" sz="2000" i="1" dirty="0" smtClean="0">
                <a:solidFill>
                  <a:srgbClr val="12FE00"/>
                </a:solidFill>
              </a:rPr>
              <a:t>a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i="1" dirty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12FE00"/>
                </a:solidFill>
              </a:rPr>
              <a:t>	</a:t>
            </a:r>
            <a:r>
              <a:rPr lang="en-US" sz="2000" b="0" u="sng" dirty="0" smtClean="0">
                <a:solidFill>
                  <a:srgbClr val="12FE00"/>
                </a:solidFill>
              </a:rPr>
              <a:t>Examples: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i="1" dirty="0">
                <a:solidFill>
                  <a:srgbClr val="12FE00"/>
                </a:solidFill>
              </a:rPr>
              <a:t>	</a:t>
            </a:r>
            <a:r>
              <a:rPr lang="en-US" sz="2000" b="0" dirty="0" err="1" smtClean="0">
                <a:solidFill>
                  <a:srgbClr val="12FE00"/>
                </a:solidFill>
              </a:rPr>
              <a:t>escoger</a:t>
            </a:r>
            <a:r>
              <a:rPr lang="en-US" sz="2000" b="0" dirty="0" smtClean="0">
                <a:solidFill>
                  <a:srgbClr val="12FE00"/>
                </a:solidFill>
              </a:rPr>
              <a:t> -  </a:t>
            </a:r>
            <a:r>
              <a:rPr lang="en-US" sz="2000" b="0" dirty="0" err="1" smtClean="0">
                <a:solidFill>
                  <a:srgbClr val="12FE00"/>
                </a:solidFill>
              </a:rPr>
              <a:t>yo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escoja</a:t>
            </a:r>
            <a:r>
              <a:rPr lang="en-US" sz="2000" b="0" dirty="0" smtClean="0">
                <a:solidFill>
                  <a:srgbClr val="12FE00"/>
                </a:solidFill>
              </a:rPr>
              <a:t>		</a:t>
            </a:r>
            <a:r>
              <a:rPr lang="en-US" sz="2000" b="0" dirty="0" err="1" smtClean="0">
                <a:solidFill>
                  <a:srgbClr val="12FE00"/>
                </a:solidFill>
              </a:rPr>
              <a:t>elegir</a:t>
            </a:r>
            <a:r>
              <a:rPr lang="en-US" sz="2000" b="0" dirty="0" smtClean="0">
                <a:solidFill>
                  <a:srgbClr val="12FE00"/>
                </a:solidFill>
              </a:rPr>
              <a:t> - 	</a:t>
            </a:r>
            <a:r>
              <a:rPr lang="en-US" sz="2000" b="0" dirty="0" err="1" smtClean="0">
                <a:solidFill>
                  <a:srgbClr val="12FE00"/>
                </a:solidFill>
              </a:rPr>
              <a:t>yo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elija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tú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escojas</a:t>
            </a:r>
            <a:r>
              <a:rPr lang="en-US" sz="2000" b="0" dirty="0" smtClean="0">
                <a:solidFill>
                  <a:srgbClr val="12FE00"/>
                </a:solidFill>
              </a:rPr>
              <a:t>			</a:t>
            </a:r>
            <a:r>
              <a:rPr lang="en-US" sz="2000" b="0" dirty="0" err="1" smtClean="0">
                <a:solidFill>
                  <a:srgbClr val="12FE00"/>
                </a:solidFill>
              </a:rPr>
              <a:t>tú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elijas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ella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escoja</a:t>
            </a:r>
            <a:r>
              <a:rPr lang="en-US" sz="2000" b="0" dirty="0" smtClean="0">
                <a:solidFill>
                  <a:srgbClr val="12FE00"/>
                </a:solidFill>
              </a:rPr>
              <a:t>			</a:t>
            </a:r>
            <a:r>
              <a:rPr lang="en-US" sz="2000" b="0" dirty="0" err="1" smtClean="0">
                <a:solidFill>
                  <a:srgbClr val="12FE00"/>
                </a:solidFill>
              </a:rPr>
              <a:t>él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elija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nosotros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escojamos</a:t>
            </a:r>
            <a:r>
              <a:rPr lang="en-US" sz="2000" b="0" dirty="0" smtClean="0">
                <a:solidFill>
                  <a:srgbClr val="12FE00"/>
                </a:solidFill>
              </a:rPr>
              <a:t>		</a:t>
            </a:r>
            <a:r>
              <a:rPr lang="en-US" sz="2000" b="0" dirty="0" err="1" smtClean="0">
                <a:solidFill>
                  <a:srgbClr val="12FE00"/>
                </a:solidFill>
              </a:rPr>
              <a:t>nosotros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elijamos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ellos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escojan</a:t>
            </a:r>
            <a:r>
              <a:rPr lang="en-US" sz="2000" b="0" dirty="0" smtClean="0">
                <a:solidFill>
                  <a:srgbClr val="12FE00"/>
                </a:solidFill>
              </a:rPr>
              <a:t>			</a:t>
            </a:r>
            <a:r>
              <a:rPr lang="en-US" sz="2000" b="0" dirty="0" err="1" smtClean="0">
                <a:solidFill>
                  <a:srgbClr val="12FE00"/>
                </a:solidFill>
              </a:rPr>
              <a:t>ellas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elijan</a:t>
            </a:r>
            <a:endParaRPr lang="en-US" sz="2000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2FE00"/>
                </a:solidFill>
              </a:rPr>
              <a:t>Other spelling changes:</a:t>
            </a:r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635875" cy="3579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Verbs ending in </a:t>
            </a:r>
            <a:r>
              <a:rPr lang="en-US" sz="2000" i="1" dirty="0" smtClean="0">
                <a:solidFill>
                  <a:srgbClr val="12FE00"/>
                </a:solidFill>
              </a:rPr>
              <a:t>–</a:t>
            </a:r>
            <a:r>
              <a:rPr lang="en-US" sz="2000" i="1" dirty="0" err="1" smtClean="0">
                <a:solidFill>
                  <a:srgbClr val="12FE00"/>
                </a:solidFill>
              </a:rPr>
              <a:t>guir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i="1" dirty="0">
                <a:solidFill>
                  <a:srgbClr val="12FE00"/>
                </a:solidFill>
              </a:rPr>
              <a:t>	</a:t>
            </a:r>
            <a:r>
              <a:rPr lang="en-US" sz="2000" dirty="0" smtClean="0">
                <a:solidFill>
                  <a:srgbClr val="12FE00"/>
                </a:solidFill>
              </a:rPr>
              <a:t>the </a:t>
            </a:r>
            <a:r>
              <a:rPr lang="en-US" sz="2000" i="1" dirty="0" err="1" smtClean="0">
                <a:solidFill>
                  <a:srgbClr val="12FE00"/>
                </a:solidFill>
              </a:rPr>
              <a:t>gu</a:t>
            </a:r>
            <a:r>
              <a:rPr lang="en-US" sz="2000" dirty="0" smtClean="0">
                <a:solidFill>
                  <a:srgbClr val="12FE00"/>
                </a:solidFill>
              </a:rPr>
              <a:t> changes to </a:t>
            </a:r>
            <a:r>
              <a:rPr lang="en-US" sz="2000" i="1" dirty="0">
                <a:solidFill>
                  <a:srgbClr val="12FE00"/>
                </a:solidFill>
              </a:rPr>
              <a:t>g</a:t>
            </a:r>
            <a:r>
              <a:rPr lang="en-US" sz="2000" dirty="0" smtClean="0">
                <a:solidFill>
                  <a:srgbClr val="12FE00"/>
                </a:solidFill>
              </a:rPr>
              <a:t> before an </a:t>
            </a:r>
            <a:r>
              <a:rPr lang="en-US" sz="2000" i="1" dirty="0" smtClean="0">
                <a:solidFill>
                  <a:srgbClr val="12FE00"/>
                </a:solidFill>
              </a:rPr>
              <a:t>a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i="1" dirty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12FE00"/>
                </a:solidFill>
              </a:rPr>
              <a:t>	</a:t>
            </a:r>
            <a:r>
              <a:rPr lang="en-US" sz="2000" b="0" u="sng" dirty="0" smtClean="0">
                <a:solidFill>
                  <a:srgbClr val="12FE00"/>
                </a:solidFill>
              </a:rPr>
              <a:t>Example: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i="1" dirty="0">
                <a:solidFill>
                  <a:srgbClr val="12FE00"/>
                </a:solidFill>
              </a:rPr>
              <a:t>	</a:t>
            </a:r>
            <a:r>
              <a:rPr lang="en-US" sz="2000" b="0" dirty="0" err="1" smtClean="0">
                <a:solidFill>
                  <a:srgbClr val="12FE00"/>
                </a:solidFill>
              </a:rPr>
              <a:t>seguir</a:t>
            </a:r>
            <a:r>
              <a:rPr lang="en-US" sz="2000" b="0" dirty="0" smtClean="0">
                <a:solidFill>
                  <a:srgbClr val="12FE00"/>
                </a:solidFill>
              </a:rPr>
              <a:t> -    </a:t>
            </a:r>
            <a:r>
              <a:rPr lang="en-US" sz="2000" b="0" dirty="0" err="1" smtClean="0">
                <a:solidFill>
                  <a:srgbClr val="12FE00"/>
                </a:solidFill>
              </a:rPr>
              <a:t>yo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siga</a:t>
            </a:r>
            <a:r>
              <a:rPr lang="en-US" sz="2000" b="0" dirty="0" smtClean="0">
                <a:solidFill>
                  <a:srgbClr val="12FE00"/>
                </a:solidFill>
              </a:rPr>
              <a:t>		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tú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sigas</a:t>
            </a:r>
            <a:r>
              <a:rPr lang="en-US" sz="2000" b="0" dirty="0" smtClean="0">
                <a:solidFill>
                  <a:srgbClr val="12FE00"/>
                </a:solidFill>
              </a:rPr>
              <a:t>			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ella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siga</a:t>
            </a:r>
            <a:r>
              <a:rPr lang="en-US" sz="2000" b="0" dirty="0" smtClean="0">
                <a:solidFill>
                  <a:srgbClr val="12FE00"/>
                </a:solidFill>
              </a:rPr>
              <a:t>			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nosotros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sigamos</a:t>
            </a:r>
            <a:r>
              <a:rPr lang="en-US" sz="2000" b="0" dirty="0" smtClean="0">
                <a:solidFill>
                  <a:srgbClr val="12FE00"/>
                </a:solidFill>
              </a:rPr>
              <a:t>		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>
                <a:solidFill>
                  <a:srgbClr val="12FE00"/>
                </a:solidFill>
              </a:rPr>
              <a:t>	</a:t>
            </a:r>
            <a:r>
              <a:rPr lang="en-US" sz="2000" b="0" dirty="0" smtClean="0">
                <a:solidFill>
                  <a:srgbClr val="12FE00"/>
                </a:solidFill>
              </a:rPr>
              <a:t>	  </a:t>
            </a:r>
            <a:r>
              <a:rPr lang="en-US" sz="2000" b="0" dirty="0" err="1" smtClean="0">
                <a:solidFill>
                  <a:srgbClr val="12FE00"/>
                </a:solidFill>
              </a:rPr>
              <a:t>ellos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sigan</a:t>
            </a:r>
            <a:r>
              <a:rPr lang="en-US" sz="2000" b="0" dirty="0" smtClean="0">
                <a:solidFill>
                  <a:srgbClr val="12FE00"/>
                </a:solidFill>
              </a:rPr>
              <a:t>			</a:t>
            </a:r>
            <a:endParaRPr lang="en-US" sz="2000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12FE00"/>
                </a:solidFill>
              </a:rPr>
              <a:t>Put the following verbs in the subjunctive forms for each of the pronouns</a:t>
            </a:r>
            <a:endParaRPr lang="en-US" sz="2400" dirty="0">
              <a:solidFill>
                <a:srgbClr val="12FE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6562"/>
            <a:ext cx="8229600" cy="4525963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3600" smtClean="0">
                <a:solidFill>
                  <a:srgbClr val="12FE00"/>
                </a:solidFill>
              </a:rPr>
              <a:t>Yo (almorzar) ____________________</a:t>
            </a:r>
          </a:p>
          <a:p>
            <a:pPr eaLnBrk="1" hangingPunct="1"/>
            <a:endParaRPr lang="en-US" altLang="en-US" sz="3600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3600" smtClean="0">
                <a:solidFill>
                  <a:srgbClr val="12FE00"/>
                </a:solidFill>
              </a:rPr>
              <a:t>Tú (escoger)____________________</a:t>
            </a:r>
          </a:p>
          <a:p>
            <a:pPr eaLnBrk="1" hangingPunct="1"/>
            <a:endParaRPr lang="en-US" altLang="en-US" sz="3600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3600" smtClean="0">
                <a:solidFill>
                  <a:srgbClr val="12FE00"/>
                </a:solidFill>
              </a:rPr>
              <a:t>Nosotros (seguir)________________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771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Put the following verbs in the subjunctive forms.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7521576" cy="2865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3596"/>
                <a:gridCol w="1253596"/>
                <a:gridCol w="1253596"/>
                <a:gridCol w="1253596"/>
                <a:gridCol w="1253596"/>
                <a:gridCol w="1253596"/>
              </a:tblGrid>
              <a:tr h="6401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Infinitive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Yo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Tú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Ud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él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ella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Nosotros</a:t>
                      </a:r>
                      <a:r>
                        <a:rPr lang="en-US" sz="1800" dirty="0" smtClean="0"/>
                        <a:t>/as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Uds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ellos</a:t>
                      </a:r>
                      <a:r>
                        <a:rPr lang="en-US" sz="1800" dirty="0" smtClean="0"/>
                        <a:t>/as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sacar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smtClean="0"/>
                        <a:t>investigar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alcanzar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escoger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corregir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distinguir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1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00200"/>
            <a:ext cx="807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2FE00"/>
                </a:solidFill>
              </a:rPr>
              <a:t>In order to know when to use the </a:t>
            </a:r>
            <a:r>
              <a:rPr lang="en-US" sz="4000" dirty="0" smtClean="0">
                <a:solidFill>
                  <a:srgbClr val="FE0097"/>
                </a:solidFill>
              </a:rPr>
              <a:t>Subjunctive</a:t>
            </a:r>
            <a:r>
              <a:rPr lang="en-US" sz="4000" dirty="0" smtClean="0">
                <a:solidFill>
                  <a:srgbClr val="12FE00"/>
                </a:solidFill>
              </a:rPr>
              <a:t> in Spanish, we can remember the word </a:t>
            </a:r>
            <a:r>
              <a:rPr lang="en-US" sz="4000" dirty="0" smtClean="0">
                <a:solidFill>
                  <a:srgbClr val="FE0097"/>
                </a:solidFill>
              </a:rPr>
              <a:t>WEIRDO</a:t>
            </a:r>
            <a:r>
              <a:rPr lang="en-US" sz="4000" dirty="0" smtClean="0">
                <a:solidFill>
                  <a:srgbClr val="12FE00"/>
                </a:solidFill>
              </a:rPr>
              <a:t>.</a:t>
            </a:r>
          </a:p>
          <a:p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50289" flipH="1">
            <a:off x="8205299" y="3669844"/>
            <a:ext cx="1537544" cy="18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28941 0.13981 C -0.35052 0.17153 -0.4401 0.18889 -0.53385 0.18889 C -0.64149 0.18889 -0.72726 0.17153 -0.78837 0.13981 L -1.075 1.1111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75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5240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2FE00"/>
                </a:solidFill>
              </a:rPr>
              <a:t>First, you should understand that the </a:t>
            </a:r>
            <a:r>
              <a:rPr lang="en-US" sz="4000" dirty="0" smtClean="0">
                <a:solidFill>
                  <a:srgbClr val="FE0097"/>
                </a:solidFill>
              </a:rPr>
              <a:t>subjunctive</a:t>
            </a:r>
            <a:r>
              <a:rPr lang="en-US" sz="4000" dirty="0" smtClean="0">
                <a:solidFill>
                  <a:srgbClr val="12FE00"/>
                </a:solidFill>
              </a:rPr>
              <a:t> ordinarily does not occur by itself.  The subjunctive occurs after certain other verbs, called </a:t>
            </a:r>
            <a:r>
              <a:rPr lang="en-US" sz="4000" dirty="0" smtClean="0">
                <a:solidFill>
                  <a:srgbClr val="FE0097"/>
                </a:solidFill>
              </a:rPr>
              <a:t>WEIRDO </a:t>
            </a:r>
            <a:r>
              <a:rPr lang="en-US" sz="4000" smtClean="0">
                <a:solidFill>
                  <a:srgbClr val="FE0097"/>
                </a:solidFill>
              </a:rPr>
              <a:t>verbs</a:t>
            </a:r>
            <a:r>
              <a:rPr lang="en-US" sz="4000" smtClean="0">
                <a:solidFill>
                  <a:srgbClr val="12FE00"/>
                </a:solidFill>
              </a:rPr>
              <a:t>(trigger verbs)</a:t>
            </a:r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5250">
            <a:off x="-776927" y="4023384"/>
            <a:ext cx="1847233" cy="18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8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03 0.00046 L 0.35729 0.11551 C 0.41476 0.14167 0.49948 0.15602 0.5882 0.15602 C 0.69011 0.15602 0.77084 0.14167 0.82934 0.11551 L 1.1007 0.0004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33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12FE00"/>
                </a:solidFill>
              </a:rPr>
              <a:t>What </a:t>
            </a:r>
            <a:r>
              <a:rPr lang="en-US" sz="2400" dirty="0">
                <a:solidFill>
                  <a:srgbClr val="12FE00"/>
                </a:solidFill>
              </a:rPr>
              <a:t>differences do you see in the following </a:t>
            </a:r>
            <a:r>
              <a:rPr lang="en-US" sz="2400" dirty="0" smtClean="0">
                <a:solidFill>
                  <a:srgbClr val="12FE00"/>
                </a:solidFill>
              </a:rPr>
              <a:t>sentences.</a:t>
            </a:r>
            <a:endParaRPr lang="en-US" sz="2400" dirty="0">
              <a:solidFill>
                <a:srgbClr val="12F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rgbClr val="12FE00"/>
                </a:solidFill>
              </a:rPr>
              <a:t>It’s raining outside.		I hope that it’s raining outside.</a:t>
            </a:r>
          </a:p>
          <a:p>
            <a:pPr eaLnBrk="1" hangingPunct="1"/>
            <a:endParaRPr lang="en-US" altLang="en-US" sz="2000" dirty="0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2000" dirty="0" smtClean="0">
                <a:solidFill>
                  <a:srgbClr val="12FE00"/>
                </a:solidFill>
              </a:rPr>
              <a:t>We will have a lot of homework.	I don’t want us to have a lot of 					homework.</a:t>
            </a:r>
          </a:p>
          <a:p>
            <a:pPr eaLnBrk="1" hangingPunct="1"/>
            <a:endParaRPr lang="en-US" altLang="en-US" sz="2000" dirty="0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2000" dirty="0" smtClean="0">
                <a:solidFill>
                  <a:srgbClr val="12FE00"/>
                </a:solidFill>
              </a:rPr>
              <a:t>She eats healthy food.		It’s good that she eats healthy 					food.</a:t>
            </a:r>
          </a:p>
          <a:p>
            <a:pPr eaLnBrk="1" hangingPunct="1"/>
            <a:endParaRPr lang="en-US" altLang="en-US" sz="2000" dirty="0" smtClean="0">
              <a:solidFill>
                <a:srgbClr val="12FE00"/>
              </a:solidFill>
            </a:endParaRPr>
          </a:p>
          <a:p>
            <a:pPr eaLnBrk="1" hangingPunct="1"/>
            <a:r>
              <a:rPr lang="en-US" altLang="en-US" sz="2000" dirty="0" smtClean="0">
                <a:solidFill>
                  <a:srgbClr val="12FE00"/>
                </a:solidFill>
              </a:rPr>
              <a:t>I’m certain that he is coming.	I doubt that he is coming.</a:t>
            </a:r>
          </a:p>
          <a:p>
            <a:pPr eaLnBrk="1" hangingPunct="1"/>
            <a:endParaRPr lang="en-US" altLang="en-US" sz="1800" dirty="0" smtClean="0">
              <a:solidFill>
                <a:srgbClr val="12FE00"/>
              </a:solidFill>
            </a:endParaRPr>
          </a:p>
          <a:p>
            <a:pPr eaLnBrk="1" hangingPunct="1"/>
            <a:endParaRPr lang="en-US" altLang="en-US" sz="1800" dirty="0" smtClean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5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Queremos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vengan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la fiesta.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Ella </a:t>
            </a:r>
            <a:r>
              <a:rPr lang="en-US" b="1" dirty="0" err="1" smtClean="0">
                <a:solidFill>
                  <a:srgbClr val="FE0A9B"/>
                </a:solidFill>
              </a:rPr>
              <a:t>espera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saquen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buenas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notas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Insisto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en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me </a:t>
            </a:r>
            <a:r>
              <a:rPr lang="en-US" b="1" dirty="0" err="1" smtClean="0">
                <a:solidFill>
                  <a:srgbClr val="00B0F0"/>
                </a:solidFill>
              </a:rPr>
              <a:t>escuches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 rot="1371614">
            <a:off x="6351272" y="3245985"/>
            <a:ext cx="3890304" cy="2885330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There are two verbs in each sentence</a:t>
            </a:r>
            <a:endParaRPr lang="en-US" sz="2400" b="1" dirty="0">
              <a:solidFill>
                <a:srgbClr val="12FE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6700" y="3409898"/>
            <a:ext cx="2362200" cy="2309805"/>
            <a:chOff x="266700" y="3409898"/>
            <a:chExt cx="2362200" cy="2309805"/>
          </a:xfrm>
        </p:grpSpPr>
        <p:sp>
          <p:nvSpPr>
            <p:cNvPr id="6" name="TextBox 5"/>
            <p:cNvSpPr txBox="1"/>
            <p:nvPr/>
          </p:nvSpPr>
          <p:spPr>
            <a:xfrm>
              <a:off x="266700" y="3657600"/>
              <a:ext cx="2362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The first verb </a:t>
              </a:r>
              <a:br>
                <a:rPr lang="en-US" sz="3200" b="1" dirty="0" smtClean="0">
                  <a:solidFill>
                    <a:srgbClr val="12FE00"/>
                  </a:solidFill>
                </a:rPr>
              </a:br>
              <a:r>
                <a:rPr lang="en-US" sz="3200" b="1" dirty="0" smtClean="0">
                  <a:solidFill>
                    <a:srgbClr val="12FE00"/>
                  </a:solidFill>
                </a:rPr>
                <a:t>(in </a:t>
              </a:r>
              <a:r>
                <a:rPr lang="en-US" sz="3200" b="1" dirty="0" smtClean="0">
                  <a:solidFill>
                    <a:srgbClr val="FE0A9B"/>
                  </a:solidFill>
                </a:rPr>
                <a:t>pink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1066800" y="3409898"/>
              <a:ext cx="762000" cy="762000"/>
            </a:xfrm>
            <a:prstGeom prst="downArrow">
              <a:avLst/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99970" y="3360314"/>
            <a:ext cx="3505200" cy="2309807"/>
            <a:chOff x="266700" y="3409896"/>
            <a:chExt cx="2362200" cy="2309807"/>
          </a:xfrm>
        </p:grpSpPr>
        <p:sp>
          <p:nvSpPr>
            <p:cNvPr id="10" name="TextBox 9"/>
            <p:cNvSpPr txBox="1"/>
            <p:nvPr/>
          </p:nvSpPr>
          <p:spPr>
            <a:xfrm>
              <a:off x="266700" y="3657600"/>
              <a:ext cx="2362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Forces the second verb (in 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blue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 into the subjunctive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1123357" y="3409896"/>
              <a:ext cx="484050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82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Queremos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vengan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la fiesta.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Ella </a:t>
            </a:r>
            <a:r>
              <a:rPr lang="en-US" b="1" dirty="0" err="1" smtClean="0">
                <a:solidFill>
                  <a:srgbClr val="FE0A9B"/>
                </a:solidFill>
              </a:rPr>
              <a:t>espera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saquen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buenas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notas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Insisto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en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me </a:t>
            </a:r>
            <a:r>
              <a:rPr lang="en-US" b="1" dirty="0" err="1" smtClean="0">
                <a:solidFill>
                  <a:srgbClr val="00B0F0"/>
                </a:solidFill>
              </a:rPr>
              <a:t>escuches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700" y="3360314"/>
            <a:ext cx="6338470" cy="2359389"/>
            <a:chOff x="266700" y="3360314"/>
            <a:chExt cx="6338470" cy="2359389"/>
          </a:xfrm>
        </p:grpSpPr>
        <p:grpSp>
          <p:nvGrpSpPr>
            <p:cNvPr id="8" name="Group 7"/>
            <p:cNvGrpSpPr/>
            <p:nvPr/>
          </p:nvGrpSpPr>
          <p:grpSpPr>
            <a:xfrm>
              <a:off x="266700" y="3409898"/>
              <a:ext cx="2362200" cy="2309805"/>
              <a:chOff x="266700" y="3409898"/>
              <a:chExt cx="2362200" cy="230980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66700" y="3657600"/>
                <a:ext cx="2362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200" b="1" dirty="0" smtClean="0">
                  <a:solidFill>
                    <a:srgbClr val="12FE00"/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rgbClr val="12FE00"/>
                    </a:solidFill>
                  </a:rPr>
                  <a:t>The first verb </a:t>
                </a:r>
                <a:br>
                  <a:rPr lang="en-US" sz="3200" b="1" dirty="0" smtClean="0">
                    <a:solidFill>
                      <a:srgbClr val="12FE00"/>
                    </a:solidFill>
                  </a:rPr>
                </a:br>
                <a:r>
                  <a:rPr lang="en-US" sz="3200" b="1" dirty="0" smtClean="0">
                    <a:solidFill>
                      <a:srgbClr val="12FE00"/>
                    </a:solidFill>
                  </a:rPr>
                  <a:t>(in </a:t>
                </a:r>
                <a:r>
                  <a:rPr lang="en-US" sz="3200" b="1" dirty="0" smtClean="0">
                    <a:solidFill>
                      <a:srgbClr val="FE0A9B"/>
                    </a:solidFill>
                  </a:rPr>
                  <a:t>pink</a:t>
                </a:r>
                <a:r>
                  <a:rPr lang="en-US" sz="3200" b="1" dirty="0" smtClean="0">
                    <a:solidFill>
                      <a:srgbClr val="12FE00"/>
                    </a:solidFill>
                  </a:rPr>
                  <a:t>)</a:t>
                </a:r>
                <a:endParaRPr lang="en-US" sz="3200" b="1" dirty="0">
                  <a:solidFill>
                    <a:srgbClr val="12FE00"/>
                  </a:solidFill>
                </a:endParaRPr>
              </a:p>
            </p:txBody>
          </p:sp>
          <p:sp>
            <p:nvSpPr>
              <p:cNvPr id="7" name="Down Arrow 6"/>
              <p:cNvSpPr/>
              <p:nvPr/>
            </p:nvSpPr>
            <p:spPr>
              <a:xfrm rot="10800000">
                <a:off x="1066800" y="3409898"/>
                <a:ext cx="762000" cy="762000"/>
              </a:xfrm>
              <a:prstGeom prst="downArrow">
                <a:avLst/>
              </a:prstGeom>
              <a:solidFill>
                <a:srgbClr val="FE0097"/>
              </a:solidFill>
              <a:ln>
                <a:solidFill>
                  <a:srgbClr val="12F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099970" y="3360314"/>
              <a:ext cx="3505200" cy="2309807"/>
              <a:chOff x="266700" y="3409896"/>
              <a:chExt cx="2362200" cy="230980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66700" y="3657600"/>
                <a:ext cx="2362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200" b="1" dirty="0" smtClean="0">
                  <a:solidFill>
                    <a:srgbClr val="12FE00"/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rgbClr val="12FE00"/>
                    </a:solidFill>
                  </a:rPr>
                  <a:t>Forces the second verb (in 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blue</a:t>
                </a:r>
                <a:r>
                  <a:rPr lang="en-US" sz="3200" b="1" dirty="0" smtClean="0">
                    <a:solidFill>
                      <a:srgbClr val="12FE00"/>
                    </a:solidFill>
                  </a:rPr>
                  <a:t>) into the subjunctive</a:t>
                </a:r>
                <a:endParaRPr lang="en-US" sz="3200" b="1" dirty="0">
                  <a:solidFill>
                    <a:srgbClr val="12FE00"/>
                  </a:solidFill>
                </a:endParaRPr>
              </a:p>
            </p:txBody>
          </p:sp>
          <p:sp>
            <p:nvSpPr>
              <p:cNvPr id="11" name="Down Arrow 10"/>
              <p:cNvSpPr/>
              <p:nvPr/>
            </p:nvSpPr>
            <p:spPr>
              <a:xfrm rot="10800000">
                <a:off x="1123357" y="3409896"/>
                <a:ext cx="484050" cy="762001"/>
              </a:xfrm>
              <a:prstGeom prst="downArrow">
                <a:avLst>
                  <a:gd name="adj1" fmla="val 50000"/>
                  <a:gd name="adj2" fmla="val 52000"/>
                </a:avLst>
              </a:prstGeom>
              <a:solidFill>
                <a:srgbClr val="FE0097"/>
              </a:solidFill>
              <a:ln>
                <a:solidFill>
                  <a:srgbClr val="12F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Explosion 2 11"/>
          <p:cNvSpPr/>
          <p:nvPr/>
        </p:nvSpPr>
        <p:spPr>
          <a:xfrm rot="180825">
            <a:off x="6264628" y="2294395"/>
            <a:ext cx="5317442" cy="3655842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PRO TIP</a:t>
            </a:r>
          </a:p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The Subjunctive comes after the word QUE</a:t>
            </a:r>
            <a:endParaRPr lang="en-US" sz="24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12FE00"/>
                </a:solidFill>
              </a:rPr>
              <a:t>Queremos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que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vengan</a:t>
            </a:r>
            <a:r>
              <a:rPr lang="en-US" dirty="0" smtClean="0">
                <a:solidFill>
                  <a:srgbClr val="12FE00"/>
                </a:solidFill>
              </a:rPr>
              <a:t> a la fiesta.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Ella </a:t>
            </a:r>
            <a:r>
              <a:rPr lang="en-US" dirty="0" err="1" smtClean="0">
                <a:solidFill>
                  <a:srgbClr val="12FE00"/>
                </a:solidFill>
              </a:rPr>
              <a:t>espera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que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saquen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buenas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notas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12FE00"/>
                </a:solidFill>
              </a:rPr>
              <a:t>Insisto</a:t>
            </a:r>
            <a:r>
              <a:rPr lang="en-US" dirty="0" smtClean="0">
                <a:solidFill>
                  <a:srgbClr val="12FE00"/>
                </a:solidFill>
              </a:rPr>
              <a:t> en </a:t>
            </a:r>
            <a:r>
              <a:rPr lang="en-US" b="1" dirty="0" err="1" smtClean="0">
                <a:solidFill>
                  <a:srgbClr val="0066FF"/>
                </a:solidFill>
              </a:rPr>
              <a:t>que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me </a:t>
            </a:r>
            <a:r>
              <a:rPr lang="en-US" dirty="0" err="1" smtClean="0">
                <a:solidFill>
                  <a:srgbClr val="12FE00"/>
                </a:solidFill>
              </a:rPr>
              <a:t>escuches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sp>
        <p:nvSpPr>
          <p:cNvPr id="12" name="Explosion 2 11"/>
          <p:cNvSpPr/>
          <p:nvPr/>
        </p:nvSpPr>
        <p:spPr>
          <a:xfrm rot="180825">
            <a:off x="1127992" y="3137241"/>
            <a:ext cx="5317442" cy="3655842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PRO TIP</a:t>
            </a:r>
          </a:p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The Subjunctive comes after the word QUE</a:t>
            </a:r>
            <a:endParaRPr lang="en-US" sz="24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919773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2FE00"/>
                </a:solidFill>
              </a:rPr>
              <a:t>Here are the WEIRDO Verbs:</a:t>
            </a:r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982949" y="-363929"/>
            <a:ext cx="1965855" cy="22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Wishes and Wants are expressed by a number of verbs in Spanish, but here are some of the most common: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Querer</a:t>
            </a:r>
            <a:r>
              <a:rPr lang="en-US" dirty="0" smtClean="0">
                <a:solidFill>
                  <a:srgbClr val="12FE00"/>
                </a:solidFill>
              </a:rPr>
              <a:t>     </a:t>
            </a:r>
            <a:r>
              <a:rPr lang="en-US" sz="2800" i="1" dirty="0" smtClean="0">
                <a:solidFill>
                  <a:srgbClr val="12FE00"/>
                </a:solidFill>
              </a:rPr>
              <a:t>to want		</a:t>
            </a:r>
            <a:r>
              <a:rPr lang="en-US" b="1" dirty="0" err="1" smtClean="0">
                <a:solidFill>
                  <a:srgbClr val="FE0A9B"/>
                </a:solidFill>
              </a:rPr>
              <a:t>Necesitar</a:t>
            </a:r>
            <a:r>
              <a:rPr lang="en-US" sz="2800" i="1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need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Esperar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wait 			</a:t>
            </a:r>
            <a:r>
              <a:rPr lang="en-US" b="1" dirty="0" err="1" smtClean="0">
                <a:solidFill>
                  <a:srgbClr val="FE0A9B"/>
                </a:solidFill>
              </a:rPr>
              <a:t>Pedir</a:t>
            </a:r>
            <a:r>
              <a:rPr lang="en-US" b="1" dirty="0" smtClean="0">
                <a:solidFill>
                  <a:srgbClr val="FE0A9B"/>
                </a:solidFill>
              </a:rPr>
              <a:t>		</a:t>
            </a:r>
            <a:r>
              <a:rPr lang="en-US" sz="2800" i="1" dirty="0" smtClean="0">
                <a:solidFill>
                  <a:srgbClr val="12FE00"/>
                </a:solidFill>
              </a:rPr>
              <a:t>to ask for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Desear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    </a:t>
            </a:r>
            <a:r>
              <a:rPr lang="en-US" sz="2800" i="1" dirty="0" smtClean="0">
                <a:solidFill>
                  <a:srgbClr val="12FE00"/>
                </a:solidFill>
              </a:rPr>
              <a:t>to desire		</a:t>
            </a:r>
            <a:r>
              <a:rPr lang="en-US" b="1" dirty="0" err="1" smtClean="0">
                <a:solidFill>
                  <a:srgbClr val="FE0A9B"/>
                </a:solidFill>
              </a:rPr>
              <a:t>Preferir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prefer</a:t>
            </a:r>
            <a:endParaRPr lang="en-US" i="1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Exigir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smtClean="0">
                <a:solidFill>
                  <a:srgbClr val="FE0A9B"/>
                </a:solidFill>
              </a:rPr>
              <a:t>       </a:t>
            </a:r>
            <a:r>
              <a:rPr lang="en-US" sz="2800" i="1" dirty="0" smtClean="0">
                <a:solidFill>
                  <a:srgbClr val="12FE00"/>
                </a:solidFill>
              </a:rPr>
              <a:t>to demand		</a:t>
            </a:r>
            <a:r>
              <a:rPr lang="en-US" b="1" dirty="0" err="1" smtClean="0">
                <a:solidFill>
                  <a:srgbClr val="FE0A9B"/>
                </a:solidFill>
              </a:rPr>
              <a:t>Mandar</a:t>
            </a:r>
            <a:r>
              <a:rPr lang="en-US" b="1" dirty="0" smtClean="0">
                <a:solidFill>
                  <a:srgbClr val="12FE00"/>
                </a:solidFill>
              </a:rPr>
              <a:t>  </a:t>
            </a:r>
            <a:r>
              <a:rPr lang="en-US" sz="2800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order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Insistir</a:t>
            </a:r>
            <a:r>
              <a:rPr lang="en-US" dirty="0" smtClean="0">
                <a:solidFill>
                  <a:srgbClr val="12FE00"/>
                </a:solidFill>
              </a:rPr>
              <a:t>      </a:t>
            </a:r>
            <a:r>
              <a:rPr lang="en-US" sz="2800" i="1" dirty="0" smtClean="0">
                <a:solidFill>
                  <a:srgbClr val="12FE00"/>
                </a:solidFill>
              </a:rPr>
              <a:t>to insist</a:t>
            </a:r>
            <a:endParaRPr lang="en-US" i="1" dirty="0" smtClean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57599" y="5105400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2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2FE00"/>
                </a:solidFill>
              </a:rPr>
              <a:t>Ana </a:t>
            </a:r>
            <a:r>
              <a:rPr lang="en-US" b="1" dirty="0" err="1" smtClean="0">
                <a:solidFill>
                  <a:srgbClr val="FE0097"/>
                </a:solidFill>
              </a:rPr>
              <a:t>espera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su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novio</a:t>
            </a:r>
            <a:r>
              <a:rPr lang="en-US" dirty="0" smtClean="0">
                <a:solidFill>
                  <a:srgbClr val="12FE00"/>
                </a:solidFill>
              </a:rPr>
              <a:t> la </a:t>
            </a:r>
            <a:r>
              <a:rPr lang="en-US" b="1" dirty="0" smtClean="0">
                <a:solidFill>
                  <a:srgbClr val="0066FF"/>
                </a:solidFill>
              </a:rPr>
              <a:t>invite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</a:t>
            </a:r>
            <a:r>
              <a:rPr lang="en-US" dirty="0" err="1" smtClean="0">
                <a:solidFill>
                  <a:srgbClr val="12FE00"/>
                </a:solidFill>
              </a:rPr>
              <a:t>cenar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12FE00"/>
                </a:solidFill>
              </a:rPr>
              <a:t>Yo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prefiero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llames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después</a:t>
            </a:r>
            <a:r>
              <a:rPr lang="en-US" dirty="0" smtClean="0">
                <a:solidFill>
                  <a:srgbClr val="12FE00"/>
                </a:solidFill>
              </a:rPr>
              <a:t> de </a:t>
            </a:r>
            <a:r>
              <a:rPr lang="en-US" dirty="0" err="1" smtClean="0">
                <a:solidFill>
                  <a:srgbClr val="12FE00"/>
                </a:solidFill>
              </a:rPr>
              <a:t>las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nueve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12FE00"/>
                </a:solidFill>
              </a:rPr>
              <a:t>Nadie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quiere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los </a:t>
            </a:r>
            <a:r>
              <a:rPr lang="en-US" dirty="0" err="1" smtClean="0">
                <a:solidFill>
                  <a:srgbClr val="12FE00"/>
                </a:solidFill>
              </a:rPr>
              <a:t>pobres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sufran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endParaRPr lang="en-US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2FE00"/>
                </a:solidFill>
              </a:rPr>
              <a:t>Ana </a:t>
            </a:r>
            <a:r>
              <a:rPr lang="en-US" b="1" dirty="0" err="1" smtClean="0">
                <a:solidFill>
                  <a:srgbClr val="FE0097"/>
                </a:solidFill>
              </a:rPr>
              <a:t>espera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su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novio</a:t>
            </a:r>
            <a:r>
              <a:rPr lang="en-US" dirty="0" smtClean="0">
                <a:solidFill>
                  <a:srgbClr val="12FE00"/>
                </a:solidFill>
              </a:rPr>
              <a:t> la </a:t>
            </a:r>
            <a:r>
              <a:rPr lang="en-US" b="1" dirty="0" smtClean="0">
                <a:solidFill>
                  <a:srgbClr val="0066FF"/>
                </a:solidFill>
              </a:rPr>
              <a:t>invite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</a:t>
            </a:r>
            <a:r>
              <a:rPr lang="en-US" dirty="0" err="1" smtClean="0">
                <a:solidFill>
                  <a:srgbClr val="12FE00"/>
                </a:solidFill>
              </a:rPr>
              <a:t>cenar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12FE00"/>
                </a:solidFill>
              </a:rPr>
              <a:t>Yo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prefiero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llames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después</a:t>
            </a:r>
            <a:r>
              <a:rPr lang="en-US" dirty="0" smtClean="0">
                <a:solidFill>
                  <a:srgbClr val="12FE00"/>
                </a:solidFill>
              </a:rPr>
              <a:t> de </a:t>
            </a:r>
            <a:r>
              <a:rPr lang="en-US" dirty="0" err="1" smtClean="0">
                <a:solidFill>
                  <a:srgbClr val="12FE00"/>
                </a:solidFill>
              </a:rPr>
              <a:t>las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nueve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12FE00"/>
                </a:solidFill>
              </a:rPr>
              <a:t>Nadie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quiere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los </a:t>
            </a:r>
            <a:r>
              <a:rPr lang="en-US" dirty="0" err="1" smtClean="0">
                <a:solidFill>
                  <a:srgbClr val="12FE00"/>
                </a:solidFill>
              </a:rPr>
              <a:t>pobres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sufran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endParaRPr lang="en-US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is for Emotions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Here are some emotion verbs in Spanish:</a:t>
            </a:r>
            <a:br>
              <a:rPr lang="en-US" dirty="0" smtClean="0">
                <a:solidFill>
                  <a:srgbClr val="12FE00"/>
                </a:solidFill>
              </a:rPr>
            </a:b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Alegrarse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be happy		    </a:t>
            </a:r>
            <a:r>
              <a:rPr lang="en-US" b="1" dirty="0" err="1" smtClean="0">
                <a:solidFill>
                  <a:srgbClr val="FE0A9B"/>
                </a:solidFill>
              </a:rPr>
              <a:t>Sentir</a:t>
            </a:r>
            <a:r>
              <a:rPr lang="en-US" b="1" dirty="0" smtClean="0">
                <a:solidFill>
                  <a:srgbClr val="FE0A9B"/>
                </a:solidFill>
              </a:rPr>
              <a:t>    </a:t>
            </a:r>
            <a:r>
              <a:rPr lang="en-US" sz="2800" i="1" dirty="0" smtClean="0">
                <a:solidFill>
                  <a:srgbClr val="12FE00"/>
                </a:solidFill>
              </a:rPr>
              <a:t>to feel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Encantar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be delighted	    </a:t>
            </a:r>
            <a:r>
              <a:rPr lang="en-US" b="1" dirty="0" err="1" smtClean="0">
                <a:solidFill>
                  <a:srgbClr val="FE0A9B"/>
                </a:solidFill>
              </a:rPr>
              <a:t>Temer</a:t>
            </a:r>
            <a:r>
              <a:rPr lang="en-US" b="1" dirty="0" smtClean="0">
                <a:solidFill>
                  <a:srgbClr val="FE0A9B"/>
                </a:solidFill>
              </a:rPr>
              <a:t>    </a:t>
            </a:r>
            <a:r>
              <a:rPr lang="en-US" sz="2800" i="1" dirty="0">
                <a:solidFill>
                  <a:srgbClr val="12FE00"/>
                </a:solidFill>
              </a:rPr>
              <a:t>to </a:t>
            </a:r>
            <a:r>
              <a:rPr lang="en-US" sz="2800" i="1" dirty="0" smtClean="0">
                <a:solidFill>
                  <a:srgbClr val="12FE00"/>
                </a:solidFill>
              </a:rPr>
              <a:t>fear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Enojarse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be angry		    </a:t>
            </a:r>
            <a:r>
              <a:rPr lang="en-US" b="1" dirty="0" err="1" smtClean="0">
                <a:solidFill>
                  <a:srgbClr val="FE0A9B"/>
                </a:solidFill>
              </a:rPr>
              <a:t>Gustar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sz="2800" b="1" dirty="0" smtClean="0">
                <a:solidFill>
                  <a:srgbClr val="FE0A9B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like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Sorprender</a:t>
            </a:r>
            <a:r>
              <a:rPr lang="en-US" b="1" dirty="0" smtClean="0">
                <a:solidFill>
                  <a:srgbClr val="FE0A9B"/>
                </a:solidFill>
              </a:rPr>
              <a:t>    </a:t>
            </a:r>
            <a:r>
              <a:rPr lang="en-US" sz="2800" i="1" dirty="0" smtClean="0">
                <a:solidFill>
                  <a:srgbClr val="12FE00"/>
                </a:solidFill>
              </a:rPr>
              <a:t>to surprise</a:t>
            </a:r>
            <a:r>
              <a:rPr lang="en-US" i="1" dirty="0">
                <a:solidFill>
                  <a:srgbClr val="12FE00"/>
                </a:solidFill>
              </a:rPr>
              <a:t>	</a:t>
            </a:r>
            <a:r>
              <a:rPr lang="en-US" i="1" dirty="0" smtClean="0">
                <a:solidFill>
                  <a:srgbClr val="12FE00"/>
                </a:solidFill>
              </a:rPr>
              <a:t>    </a:t>
            </a:r>
            <a:r>
              <a:rPr lang="en-US" b="1" dirty="0" err="1" smtClean="0">
                <a:solidFill>
                  <a:srgbClr val="FE0A9B"/>
                </a:solidFill>
              </a:rPr>
              <a:t>Lamentar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sz="2800" i="1" dirty="0" smtClean="0">
                <a:solidFill>
                  <a:srgbClr val="12FE00"/>
                </a:solidFill>
              </a:rPr>
              <a:t>to regret</a:t>
            </a:r>
            <a:endParaRPr lang="en-US" b="1" dirty="0" smtClean="0">
              <a:solidFill>
                <a:srgbClr val="FE0A9B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Tener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miedo</a:t>
            </a:r>
            <a:r>
              <a:rPr lang="en-US" b="1" dirty="0">
                <a:solidFill>
                  <a:srgbClr val="FE0A9B"/>
                </a:solidFill>
              </a:rPr>
              <a:t>  </a:t>
            </a:r>
            <a:r>
              <a:rPr lang="en-US" sz="2800" i="1" dirty="0" smtClean="0">
                <a:solidFill>
                  <a:srgbClr val="12FE00"/>
                </a:solidFill>
              </a:rPr>
              <a:t>to </a:t>
            </a:r>
            <a:r>
              <a:rPr lang="en-US" sz="2800" i="1" dirty="0">
                <a:solidFill>
                  <a:srgbClr val="12FE00"/>
                </a:solidFill>
              </a:rPr>
              <a:t>be </a:t>
            </a:r>
            <a:r>
              <a:rPr lang="en-US" sz="2800" i="1" dirty="0" smtClean="0">
                <a:solidFill>
                  <a:srgbClr val="12FE00"/>
                </a:solidFill>
              </a:rPr>
              <a:t>afraid</a:t>
            </a:r>
          </a:p>
          <a:p>
            <a:pPr marL="0" indent="0">
              <a:buNone/>
            </a:pPr>
            <a:endParaRPr lang="en-US" i="1" dirty="0" smtClean="0">
              <a:solidFill>
                <a:srgbClr val="12FE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4102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 smtClean="0">
                <a:solidFill>
                  <a:srgbClr val="12FE00"/>
                </a:solidFill>
              </a:rPr>
              <a:t>You can also use </a:t>
            </a:r>
            <a:r>
              <a:rPr lang="en-US" sz="3000" dirty="0" err="1" smtClean="0">
                <a:solidFill>
                  <a:srgbClr val="12FE00"/>
                </a:solidFill>
              </a:rPr>
              <a:t>Estar</a:t>
            </a:r>
            <a:r>
              <a:rPr lang="en-US" sz="3000" dirty="0" smtClean="0">
                <a:solidFill>
                  <a:srgbClr val="12FE00"/>
                </a:solidFill>
              </a:rPr>
              <a:t> + emotion adjectives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 err="1" smtClean="0">
                <a:solidFill>
                  <a:srgbClr val="12FE00"/>
                </a:solidFill>
              </a:rPr>
              <a:t>Estar</a:t>
            </a:r>
            <a:r>
              <a:rPr lang="en-US" sz="3000" dirty="0" smtClean="0">
                <a:solidFill>
                  <a:srgbClr val="12FE00"/>
                </a:solidFill>
              </a:rPr>
              <a:t> </a:t>
            </a:r>
            <a:r>
              <a:rPr lang="en-US" sz="3000" dirty="0" err="1" smtClean="0">
                <a:solidFill>
                  <a:srgbClr val="12FE00"/>
                </a:solidFill>
              </a:rPr>
              <a:t>contento</a:t>
            </a:r>
            <a:r>
              <a:rPr lang="en-US" sz="3000" dirty="0" smtClean="0">
                <a:solidFill>
                  <a:srgbClr val="12FE00"/>
                </a:solidFill>
              </a:rPr>
              <a:t>, </a:t>
            </a:r>
            <a:r>
              <a:rPr lang="en-US" sz="3000" dirty="0" err="1" smtClean="0">
                <a:solidFill>
                  <a:srgbClr val="12FE00"/>
                </a:solidFill>
              </a:rPr>
              <a:t>alegre</a:t>
            </a:r>
            <a:r>
              <a:rPr lang="en-US" sz="3000" dirty="0" smtClean="0">
                <a:solidFill>
                  <a:srgbClr val="12FE00"/>
                </a:solidFill>
              </a:rPr>
              <a:t>, </a:t>
            </a:r>
            <a:r>
              <a:rPr lang="en-US" sz="3000" dirty="0" err="1" smtClean="0">
                <a:solidFill>
                  <a:srgbClr val="12FE00"/>
                </a:solidFill>
              </a:rPr>
              <a:t>triste</a:t>
            </a:r>
            <a:r>
              <a:rPr lang="en-US" sz="3000" dirty="0" smtClean="0">
                <a:solidFill>
                  <a:srgbClr val="12FE00"/>
                </a:solidFill>
              </a:rPr>
              <a:t>, </a:t>
            </a:r>
            <a:r>
              <a:rPr lang="en-US" sz="3000" dirty="0" err="1" smtClean="0">
                <a:solidFill>
                  <a:srgbClr val="12FE00"/>
                </a:solidFill>
              </a:rPr>
              <a:t>desilusionado</a:t>
            </a:r>
            <a:r>
              <a:rPr lang="en-US" sz="3000" dirty="0" smtClean="0">
                <a:solidFill>
                  <a:srgbClr val="12FE00"/>
                </a:solidFill>
              </a:rPr>
              <a:t>, etc.</a:t>
            </a:r>
            <a:br>
              <a:rPr lang="en-US" sz="3000" dirty="0" smtClean="0">
                <a:solidFill>
                  <a:srgbClr val="12FE00"/>
                </a:solidFill>
              </a:rPr>
            </a:br>
            <a:endParaRPr lang="en-US" sz="3000" dirty="0" smtClean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7493391" y="-559191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is for Emotions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estoy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alegre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Laura no </a:t>
            </a:r>
            <a:r>
              <a:rPr lang="en-US" b="1" dirty="0" err="1" smtClean="0">
                <a:solidFill>
                  <a:srgbClr val="0066FF"/>
                </a:solidFill>
              </a:rPr>
              <a:t>tenga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problemas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¿</a:t>
            </a:r>
            <a:r>
              <a:rPr lang="en-US" b="1" dirty="0" err="1" smtClean="0">
                <a:solidFill>
                  <a:srgbClr val="FE0A9B"/>
                </a:solidFill>
              </a:rPr>
              <a:t>Te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gusta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ellos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traigan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la </a:t>
            </a:r>
            <a:r>
              <a:rPr lang="en-US" dirty="0" err="1" smtClean="0">
                <a:solidFill>
                  <a:srgbClr val="12FE00"/>
                </a:solidFill>
              </a:rPr>
              <a:t>música</a:t>
            </a:r>
            <a:r>
              <a:rPr lang="en-US" dirty="0" smtClean="0">
                <a:solidFill>
                  <a:srgbClr val="12FE00"/>
                </a:solidFill>
              </a:rPr>
              <a:t>?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La Sra. </a:t>
            </a:r>
            <a:r>
              <a:rPr lang="en-US" dirty="0" err="1" smtClean="0">
                <a:solidFill>
                  <a:srgbClr val="12FE00"/>
                </a:solidFill>
              </a:rPr>
              <a:t>Gallejo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siente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no </a:t>
            </a:r>
            <a:r>
              <a:rPr lang="en-US" b="1" dirty="0" err="1" smtClean="0">
                <a:solidFill>
                  <a:srgbClr val="0066FF"/>
                </a:solidFill>
              </a:rPr>
              <a:t>participen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14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3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is for Impersonal Expressions</a:t>
            </a:r>
            <a:endParaRPr lang="en-US" sz="43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err="1" smtClean="0">
                <a:solidFill>
                  <a:srgbClr val="12FE00"/>
                </a:solidFill>
              </a:rPr>
              <a:t>Es</a:t>
            </a:r>
            <a:r>
              <a:rPr lang="en-US" i="1" dirty="0" smtClean="0">
                <a:solidFill>
                  <a:srgbClr val="12FE00"/>
                </a:solidFill>
              </a:rPr>
              <a:t> + adjective </a:t>
            </a:r>
            <a:r>
              <a:rPr lang="en-US" dirty="0" smtClean="0">
                <a:solidFill>
                  <a:srgbClr val="12FE00"/>
                </a:solidFill>
              </a:rPr>
              <a:t>phrases are known as impersonal expressions.  There are hundreds of them, but here are a few common ones: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bueno</a:t>
            </a:r>
            <a:r>
              <a:rPr lang="en-US" b="1" dirty="0" smtClean="0">
                <a:solidFill>
                  <a:srgbClr val="FE0A9B"/>
                </a:solidFill>
              </a:rPr>
              <a:t>		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malo</a:t>
            </a:r>
            <a:r>
              <a:rPr lang="en-US" b="1" dirty="0" smtClean="0">
                <a:solidFill>
                  <a:srgbClr val="FE0A9B"/>
                </a:solidFill>
              </a:rPr>
              <a:t>	       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curioso</a:t>
            </a:r>
            <a:r>
              <a:rPr lang="en-US" b="1" dirty="0" smtClean="0">
                <a:solidFill>
                  <a:srgbClr val="FE0A9B"/>
                </a:solidFill>
              </a:rPr>
              <a:t/>
            </a:r>
            <a:br>
              <a:rPr lang="en-US" b="1" dirty="0" smtClean="0">
                <a:solidFill>
                  <a:srgbClr val="FE0A9B"/>
                </a:solidFill>
              </a:rPr>
            </a:br>
            <a:r>
              <a:rPr lang="en-US" sz="2800" i="1" dirty="0" smtClean="0">
                <a:solidFill>
                  <a:srgbClr val="12FE00"/>
                </a:solidFill>
              </a:rPr>
              <a:t>it is good		it is bad	         it is curious		</a:t>
            </a:r>
            <a:r>
              <a:rPr lang="en-US" sz="2800" i="1" dirty="0">
                <a:solidFill>
                  <a:srgbClr val="12FE00"/>
                </a:solidFill>
              </a:rPr>
              <a:t>	</a:t>
            </a:r>
            <a:endParaRPr lang="en-US" sz="2800" i="1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necesario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triste</a:t>
            </a:r>
            <a:r>
              <a:rPr lang="en-US" b="1" dirty="0" smtClean="0">
                <a:solidFill>
                  <a:srgbClr val="FE0A9B"/>
                </a:solidFill>
              </a:rPr>
              <a:t>	       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importante</a:t>
            </a:r>
            <a:endParaRPr lang="en-US" b="1" dirty="0" smtClean="0">
              <a:solidFill>
                <a:srgbClr val="FE0A9B"/>
              </a:solidFill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rgbClr val="12FE00"/>
                </a:solidFill>
              </a:rPr>
              <a:t>it is necessary	it is sad	         it is important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400" y="5257800"/>
            <a:ext cx="1965855" cy="22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rgbClr val="12FE00"/>
                </a:solidFill>
                <a:latin typeface="Berlin Sans FB" pitchFamily="34" charset="0"/>
              </a:rPr>
              <a:t>The subjunctive…</a:t>
            </a:r>
            <a:endParaRPr lang="en-US" sz="3600" u="sng" dirty="0">
              <a:solidFill>
                <a:srgbClr val="12FE00"/>
              </a:solidFill>
              <a:latin typeface="Berlin Sans FB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8345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12FE00"/>
                </a:solidFill>
              </a:rPr>
              <a:t>Is a </a:t>
            </a:r>
            <a:r>
              <a:rPr lang="en-US" sz="2800" i="1" dirty="0" smtClean="0">
                <a:solidFill>
                  <a:srgbClr val="12FE00"/>
                </a:solidFill>
              </a:rPr>
              <a:t>mood</a:t>
            </a:r>
            <a:r>
              <a:rPr lang="en-US" sz="2800" dirty="0" smtClean="0">
                <a:solidFill>
                  <a:srgbClr val="12FE00"/>
                </a:solidFill>
              </a:rPr>
              <a:t>, not a tense.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2FE00"/>
                </a:solidFill>
              </a:rPr>
              <a:t>	</a:t>
            </a:r>
            <a:r>
              <a:rPr lang="en-US" sz="2600" dirty="0" smtClean="0">
                <a:solidFill>
                  <a:srgbClr val="12FE00"/>
                </a:solidFill>
              </a:rPr>
              <a:t>*A tense deals with </a:t>
            </a:r>
            <a:r>
              <a:rPr lang="en-US" sz="2600" i="1" dirty="0" smtClean="0">
                <a:solidFill>
                  <a:srgbClr val="12FE00"/>
                </a:solidFill>
              </a:rPr>
              <a:t>when</a:t>
            </a:r>
            <a:r>
              <a:rPr lang="en-US" sz="2600" dirty="0" smtClean="0">
                <a:solidFill>
                  <a:srgbClr val="12FE00"/>
                </a:solidFill>
              </a:rPr>
              <a:t> something happens (past,  	 	present).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12FE00"/>
                </a:solidFill>
              </a:rPr>
              <a:t>	</a:t>
            </a:r>
            <a:r>
              <a:rPr lang="en-US" sz="2600" dirty="0" smtClean="0">
                <a:solidFill>
                  <a:srgbClr val="12FE00"/>
                </a:solidFill>
              </a:rPr>
              <a:t>Example:  We’re going to the beach tomorrow.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60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12FE00"/>
                </a:solidFill>
              </a:rPr>
              <a:t>	</a:t>
            </a:r>
            <a:r>
              <a:rPr lang="en-US" sz="2600" dirty="0" smtClean="0">
                <a:solidFill>
                  <a:srgbClr val="12FE00"/>
                </a:solidFill>
              </a:rPr>
              <a:t>*A mood expresses how a speaker </a:t>
            </a:r>
            <a:r>
              <a:rPr lang="en-US" sz="2600" i="1" dirty="0" smtClean="0">
                <a:solidFill>
                  <a:srgbClr val="12FE00"/>
                </a:solidFill>
              </a:rPr>
              <a:t>feels</a:t>
            </a:r>
            <a:r>
              <a:rPr lang="en-US" sz="2600" dirty="0" smtClean="0">
                <a:solidFill>
                  <a:srgbClr val="12FE00"/>
                </a:solidFill>
              </a:rPr>
              <a:t> about something.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12FE00"/>
                </a:solidFill>
              </a:rPr>
              <a:t>	</a:t>
            </a:r>
            <a:r>
              <a:rPr lang="en-US" sz="2600" dirty="0" smtClean="0">
                <a:solidFill>
                  <a:srgbClr val="12FE00"/>
                </a:solidFill>
              </a:rPr>
              <a:t>Example:  I am happy that we are going to the beach 	tomorrow.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6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3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is for Impersonal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importante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prestes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atención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necesario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smtClean="0">
                <a:solidFill>
                  <a:srgbClr val="0066FF"/>
                </a:solidFill>
              </a:rPr>
              <a:t>se </a:t>
            </a:r>
            <a:r>
              <a:rPr lang="en-US" b="1" dirty="0" err="1" smtClean="0">
                <a:solidFill>
                  <a:srgbClr val="0066FF"/>
                </a:solidFill>
              </a:rPr>
              <a:t>porten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bien</a:t>
            </a:r>
            <a:r>
              <a:rPr lang="en-US" dirty="0" smtClean="0">
                <a:solidFill>
                  <a:srgbClr val="12FE00"/>
                </a:solidFill>
              </a:rPr>
              <a:t> en la </a:t>
            </a:r>
            <a:r>
              <a:rPr lang="en-US" dirty="0" err="1" smtClean="0">
                <a:solidFill>
                  <a:srgbClr val="12FE00"/>
                </a:solidFill>
              </a:rPr>
              <a:t>escuela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raro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Elena no </a:t>
            </a:r>
            <a:r>
              <a:rPr lang="en-US" b="1" dirty="0" err="1" smtClean="0">
                <a:solidFill>
                  <a:srgbClr val="0066FF"/>
                </a:solidFill>
              </a:rPr>
              <a:t>quiera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explicar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2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 is for Recommendations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R is for recommendations, requirements, and requests.  Here are some of these verbs: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Decir</a:t>
            </a:r>
            <a:r>
              <a:rPr lang="en-US" dirty="0" smtClean="0">
                <a:solidFill>
                  <a:srgbClr val="12FE00"/>
                </a:solidFill>
              </a:rPr>
              <a:t>     </a:t>
            </a:r>
            <a:r>
              <a:rPr lang="en-US" sz="2800" i="1" dirty="0" smtClean="0">
                <a:solidFill>
                  <a:srgbClr val="12FE00"/>
                </a:solidFill>
              </a:rPr>
              <a:t>to tell		</a:t>
            </a:r>
            <a:r>
              <a:rPr lang="en-US" b="1" dirty="0" err="1" smtClean="0">
                <a:solidFill>
                  <a:srgbClr val="FE0A9B"/>
                </a:solidFill>
              </a:rPr>
              <a:t>Prohibir</a:t>
            </a:r>
            <a:r>
              <a:rPr lang="en-US" sz="2800" i="1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prohibit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Rogar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smtClean="0">
                <a:solidFill>
                  <a:srgbClr val="FE0A9B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beg		</a:t>
            </a:r>
            <a:r>
              <a:rPr lang="en-US" b="1" dirty="0" err="1" smtClean="0">
                <a:solidFill>
                  <a:srgbClr val="FE0A9B"/>
                </a:solidFill>
              </a:rPr>
              <a:t>Exigir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demand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Desear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  </a:t>
            </a:r>
            <a:r>
              <a:rPr lang="en-US" sz="2800" i="1" dirty="0" smtClean="0">
                <a:solidFill>
                  <a:srgbClr val="12FE00"/>
                </a:solidFill>
              </a:rPr>
              <a:t>to desire		</a:t>
            </a:r>
            <a:r>
              <a:rPr lang="en-US" b="1" dirty="0" err="1" smtClean="0">
                <a:solidFill>
                  <a:srgbClr val="FE0A9B"/>
                </a:solidFill>
              </a:rPr>
              <a:t>Suplicar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plead</a:t>
            </a:r>
            <a:endParaRPr lang="en-US" i="1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Sugerir</a:t>
            </a:r>
            <a:r>
              <a:rPr lang="en-US" b="1" dirty="0" smtClean="0">
                <a:solidFill>
                  <a:srgbClr val="FE0A9B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suggest	</a:t>
            </a:r>
            <a:r>
              <a:rPr lang="en-US" b="1" dirty="0" err="1" smtClean="0">
                <a:solidFill>
                  <a:srgbClr val="FE0A9B"/>
                </a:solidFill>
              </a:rPr>
              <a:t>Hacer</a:t>
            </a:r>
            <a:r>
              <a:rPr lang="en-US" sz="2800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</a:t>
            </a:r>
            <a:r>
              <a:rPr lang="en-US" sz="2800" i="1" dirty="0" smtClean="0">
                <a:solidFill>
                  <a:srgbClr val="12FE00"/>
                </a:solidFill>
              </a:rPr>
              <a:t>make / force</a:t>
            </a:r>
            <a:endParaRPr lang="en-US" sz="2800" i="1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Recomendar</a:t>
            </a:r>
            <a:r>
              <a:rPr lang="en-US" dirty="0" smtClean="0">
                <a:solidFill>
                  <a:srgbClr val="12FE00"/>
                </a:solidFill>
              </a:rPr>
              <a:t>      </a:t>
            </a:r>
            <a:r>
              <a:rPr lang="en-US" sz="2800" i="1" dirty="0" smtClean="0">
                <a:solidFill>
                  <a:srgbClr val="12FE00"/>
                </a:solidFill>
              </a:rPr>
              <a:t>to recommend</a:t>
            </a:r>
          </a:p>
          <a:p>
            <a:pPr marL="0" indent="0">
              <a:buNone/>
            </a:pPr>
            <a:endParaRPr lang="en-US" i="1" dirty="0" smtClean="0">
              <a:solidFill>
                <a:srgbClr val="12FE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0" y="4476154"/>
            <a:ext cx="2057400" cy="233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 is for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2FE00"/>
                </a:solidFill>
              </a:rPr>
              <a:t>¿</a:t>
            </a:r>
            <a:r>
              <a:rPr lang="en-US" b="1" dirty="0" err="1" smtClean="0">
                <a:solidFill>
                  <a:srgbClr val="FE0A9B"/>
                </a:solidFill>
              </a:rPr>
              <a:t>Recomiendas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compre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la </a:t>
            </a:r>
            <a:r>
              <a:rPr lang="en-US" dirty="0" err="1" smtClean="0">
                <a:solidFill>
                  <a:srgbClr val="12FE00"/>
                </a:solidFill>
              </a:rPr>
              <a:t>bicicleta</a:t>
            </a:r>
            <a:r>
              <a:rPr lang="en-US" dirty="0" smtClean="0">
                <a:solidFill>
                  <a:srgbClr val="12FE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sugiero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miren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esa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película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La </a:t>
            </a:r>
            <a:r>
              <a:rPr lang="en-US" dirty="0" err="1" smtClean="0">
                <a:solidFill>
                  <a:srgbClr val="12FE00"/>
                </a:solidFill>
              </a:rPr>
              <a:t>profesora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diga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hagamos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un </a:t>
            </a:r>
            <a:r>
              <a:rPr lang="en-US" dirty="0" err="1" smtClean="0">
                <a:solidFill>
                  <a:srgbClr val="12FE00"/>
                </a:solidFill>
              </a:rPr>
              <a:t>proyecto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4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is for Doubt &amp; Denial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D stands for doubt and denial. Here are some of these verbs: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Dudar</a:t>
            </a:r>
            <a:r>
              <a:rPr lang="en-US" dirty="0" smtClean="0">
                <a:solidFill>
                  <a:srgbClr val="12FE00"/>
                </a:solidFill>
              </a:rPr>
              <a:t>     	</a:t>
            </a:r>
            <a:r>
              <a:rPr lang="en-US" sz="2800" i="1" dirty="0" smtClean="0">
                <a:solidFill>
                  <a:srgbClr val="12FE00"/>
                </a:solidFill>
              </a:rPr>
              <a:t>to doubt		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Negar</a:t>
            </a:r>
            <a:r>
              <a:rPr lang="en-US" b="1" dirty="0" smtClean="0">
                <a:solidFill>
                  <a:srgbClr val="FE0A9B"/>
                </a:solidFill>
              </a:rPr>
              <a:t>    	</a:t>
            </a:r>
            <a:r>
              <a:rPr lang="en-US" sz="2800" i="1" dirty="0" smtClean="0">
                <a:solidFill>
                  <a:srgbClr val="12FE00"/>
                </a:solidFill>
              </a:rPr>
              <a:t>to deny	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E0A9B"/>
                </a:solidFill>
              </a:rPr>
              <a:t>No </a:t>
            </a:r>
            <a:r>
              <a:rPr lang="en-US" b="1" dirty="0" err="1" smtClean="0">
                <a:solidFill>
                  <a:srgbClr val="FE0A9B"/>
                </a:solidFill>
              </a:rPr>
              <a:t>creer</a:t>
            </a:r>
            <a:r>
              <a:rPr lang="en-US" dirty="0" smtClean="0">
                <a:solidFill>
                  <a:srgbClr val="12FE00"/>
                </a:solidFill>
              </a:rPr>
              <a:t>   	</a:t>
            </a:r>
            <a:r>
              <a:rPr lang="en-US" sz="2800" i="1" dirty="0" smtClean="0">
                <a:solidFill>
                  <a:srgbClr val="12FE00"/>
                </a:solidFill>
              </a:rPr>
              <a:t>to not believe	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E0A9B"/>
                </a:solidFill>
              </a:rPr>
              <a:t>No </a:t>
            </a:r>
            <a:r>
              <a:rPr lang="en-US" b="1" dirty="0" err="1" smtClean="0">
                <a:solidFill>
                  <a:srgbClr val="FE0A9B"/>
                </a:solidFill>
              </a:rPr>
              <a:t>pensar</a:t>
            </a:r>
            <a:r>
              <a:rPr lang="en-US" b="1" dirty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not think	</a:t>
            </a:r>
            <a:endParaRPr lang="en-US" sz="2800" i="1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E0A9B"/>
                </a:solidFill>
              </a:rPr>
              <a:t>No </a:t>
            </a:r>
            <a:r>
              <a:rPr lang="en-US" b="1" dirty="0" err="1" smtClean="0">
                <a:solidFill>
                  <a:srgbClr val="FE0A9B"/>
                </a:solidFill>
              </a:rPr>
              <a:t>estar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seguro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not be sure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E0097"/>
                </a:solidFill>
              </a:rPr>
              <a:t>No </a:t>
            </a:r>
            <a:r>
              <a:rPr lang="en-US" b="1" dirty="0" err="1" smtClean="0">
                <a:solidFill>
                  <a:srgbClr val="FE0097"/>
                </a:solidFill>
              </a:rPr>
              <a:t>suponer</a:t>
            </a:r>
            <a:r>
              <a:rPr lang="en-US" sz="2800" i="1" dirty="0" smtClean="0">
                <a:solidFill>
                  <a:srgbClr val="12FE00"/>
                </a:solidFill>
              </a:rPr>
              <a:t>	to suppose not</a:t>
            </a:r>
          </a:p>
          <a:p>
            <a:pPr marL="0" indent="0">
              <a:buNone/>
            </a:pPr>
            <a:endParaRPr lang="en-US" i="1" dirty="0" smtClean="0">
              <a:solidFill>
                <a:srgbClr val="12FE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 flipV="1">
            <a:off x="-696156" y="-370644"/>
            <a:ext cx="2461065" cy="244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is for Doubt &amp; Denial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dudo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Marcos </a:t>
            </a:r>
            <a:r>
              <a:rPr lang="en-US" b="1" dirty="0" err="1" smtClean="0">
                <a:solidFill>
                  <a:srgbClr val="0066FF"/>
                </a:solidFill>
              </a:rPr>
              <a:t>venga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</a:t>
            </a:r>
            <a:r>
              <a:rPr lang="en-US" dirty="0" err="1" smtClean="0">
                <a:solidFill>
                  <a:srgbClr val="12FE00"/>
                </a:solidFill>
              </a:rPr>
              <a:t>tiempo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Amanda </a:t>
            </a:r>
            <a:r>
              <a:rPr lang="en-US" b="1" dirty="0" err="1" smtClean="0">
                <a:solidFill>
                  <a:srgbClr val="FE0097"/>
                </a:solidFill>
              </a:rPr>
              <a:t>niega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salga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con Mario.</a:t>
            </a:r>
          </a:p>
          <a:p>
            <a:r>
              <a:rPr lang="en-US" dirty="0" err="1" smtClean="0">
                <a:solidFill>
                  <a:srgbClr val="12FE00"/>
                </a:solidFill>
              </a:rPr>
              <a:t>Nosotros</a:t>
            </a:r>
            <a:r>
              <a:rPr lang="en-US" dirty="0" smtClean="0">
                <a:solidFill>
                  <a:srgbClr val="12FE00"/>
                </a:solidFill>
              </a:rPr>
              <a:t> no </a:t>
            </a:r>
            <a:r>
              <a:rPr lang="en-US" b="1" dirty="0" err="1" smtClean="0">
                <a:solidFill>
                  <a:srgbClr val="FE0097"/>
                </a:solidFill>
              </a:rPr>
              <a:t>pensamos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ellos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hagan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las</a:t>
            </a:r>
            <a:r>
              <a:rPr lang="en-US" dirty="0" smtClean="0">
                <a:solidFill>
                  <a:srgbClr val="12FE00"/>
                </a:solidFill>
              </a:rPr>
              <a:t> paces.</a:t>
            </a:r>
          </a:p>
        </p:txBody>
      </p:sp>
    </p:spTree>
    <p:extLst>
      <p:ext uri="{BB962C8B-B14F-4D97-AF65-F5344CB8AC3E}">
        <p14:creationId xmlns:p14="http://schemas.microsoft.com/office/powerpoint/2010/main" val="13974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is for </a:t>
            </a:r>
            <a:r>
              <a:rPr lang="en-US" sz="4800" b="1" dirty="0" err="1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Ojalá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12FE00"/>
                </a:solidFill>
              </a:rPr>
              <a:t> is a Spanish expression which means </a:t>
            </a:r>
            <a:r>
              <a:rPr lang="en-US" i="1" dirty="0" smtClean="0">
                <a:solidFill>
                  <a:srgbClr val="12FE00"/>
                </a:solidFill>
              </a:rPr>
              <a:t>I wish, I hope, or It would be nice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It comes from Arabic originally where it meant “May God grant.”</a:t>
            </a: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Others – As you continue your study of Spanish, you will learn more ways that the subjunctive can be used.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>
            <a:off x="6781800" y="-1295400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is for </a:t>
            </a:r>
            <a:r>
              <a:rPr lang="en-US" sz="4800" b="1" dirty="0" err="1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Ojalá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haga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sol.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tengamos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suficiente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tiempo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haya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sillas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02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REVIEW</a:t>
            </a: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12FE00"/>
                </a:solidFill>
              </a:rPr>
              <a:t>W E I R D O</a:t>
            </a:r>
            <a:endParaRPr lang="en-US" sz="6600" b="1" dirty="0" smtClean="0">
              <a:solidFill>
                <a:srgbClr val="12FE00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REVIEW</a:t>
            </a: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W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488055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Wishes and Wants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E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488055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Emotions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8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325" y="1096963"/>
            <a:ext cx="3200400" cy="37131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</a:pPr>
            <a:r>
              <a:rPr lang="en-US" altLang="en-US" sz="1900" u="sng" dirty="0" smtClean="0">
                <a:solidFill>
                  <a:srgbClr val="12FE00"/>
                </a:solidFill>
              </a:rPr>
              <a:t>Mr. Factual (Indicative)</a:t>
            </a: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900" dirty="0" smtClean="0">
                <a:solidFill>
                  <a:srgbClr val="12FE00"/>
                </a:solidFill>
              </a:rPr>
              <a:t>Knows the facts</a:t>
            </a:r>
          </a:p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900" dirty="0" smtClean="0">
                <a:solidFill>
                  <a:srgbClr val="12FE00"/>
                </a:solidFill>
              </a:rPr>
              <a:t>Deals in reality</a:t>
            </a:r>
          </a:p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900" dirty="0" smtClean="0">
                <a:solidFill>
                  <a:srgbClr val="12FE00"/>
                </a:solidFill>
              </a:rPr>
              <a:t>Is sure and certain</a:t>
            </a: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0588" y="1096963"/>
            <a:ext cx="3200400" cy="37131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</a:pPr>
            <a:r>
              <a:rPr lang="en-US" altLang="en-US" sz="1900" u="sng" dirty="0" smtClean="0">
                <a:solidFill>
                  <a:srgbClr val="12FE00"/>
                </a:solidFill>
              </a:rPr>
              <a:t>Mr. Dreamer (Subjunctive)</a:t>
            </a: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1900" dirty="0" smtClean="0">
              <a:solidFill>
                <a:srgbClr val="12FE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900" dirty="0" smtClean="0">
                <a:solidFill>
                  <a:srgbClr val="12FE00"/>
                </a:solidFill>
              </a:rPr>
              <a:t>Talks about feelings and the hypothetical</a:t>
            </a:r>
          </a:p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900" dirty="0" smtClean="0">
                <a:solidFill>
                  <a:srgbClr val="12FE00"/>
                </a:solidFill>
              </a:rPr>
              <a:t>Out of touch with reality</a:t>
            </a:r>
          </a:p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900" dirty="0" smtClean="0">
                <a:solidFill>
                  <a:srgbClr val="12FE00"/>
                </a:solidFill>
              </a:rPr>
              <a:t>Doubts and is uncertain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12FE00"/>
                </a:solidFill>
                <a:latin typeface="Berlin Sans FB" pitchFamily="34" charset="0"/>
              </a:rPr>
              <a:t>The Indicative and Subjunctive are represented by 2 types of Guys:</a:t>
            </a:r>
            <a:endParaRPr lang="en-US" sz="2400" dirty="0">
              <a:solidFill>
                <a:srgbClr val="12FE00"/>
              </a:solidFill>
              <a:latin typeface="Berlin Sans FB" pitchFamily="34" charset="0"/>
            </a:endParaRPr>
          </a:p>
        </p:txBody>
      </p:sp>
      <p:pic>
        <p:nvPicPr>
          <p:cNvPr id="11269" name="Picture 6" descr="C:\Users\aazevedo\AppData\Local\Microsoft\Windows\Temporary Internet Files\Content.IE5\FMS4HJOY\MC9000563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584325"/>
            <a:ext cx="18288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C:\Users\aazevedo\AppData\Local\Microsoft\Windows\Temporary Internet Files\Content.IE5\FMS4HJOY\MC9000836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532" y="1464469"/>
            <a:ext cx="1814512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00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I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Impersonal Expressions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4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R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Recommendations</a:t>
            </a:r>
          </a:p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Requests</a:t>
            </a:r>
          </a:p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Requirements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9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D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Doubts and Denials</a:t>
            </a:r>
          </a:p>
        </p:txBody>
      </p:sp>
    </p:spTree>
    <p:extLst>
      <p:ext uri="{BB962C8B-B14F-4D97-AF65-F5344CB8AC3E}">
        <p14:creationId xmlns:p14="http://schemas.microsoft.com/office/powerpoint/2010/main" val="374202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O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12FE00"/>
                </a:solidFill>
              </a:rPr>
              <a:t>Ojalá</a:t>
            </a:r>
            <a:endParaRPr lang="en-US" sz="4800" b="1" dirty="0" smtClean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M P O R T A N T E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71" y="1901138"/>
            <a:ext cx="83058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E0A9B"/>
              </a:solidFill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Necesito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tú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escuches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bien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3196010"/>
            <a:ext cx="3314700" cy="3294690"/>
            <a:chOff x="266700" y="3409898"/>
            <a:chExt cx="2362200" cy="3294690"/>
          </a:xfrm>
        </p:grpSpPr>
        <p:sp>
          <p:nvSpPr>
            <p:cNvPr id="6" name="TextBox 5"/>
            <p:cNvSpPr txBox="1"/>
            <p:nvPr/>
          </p:nvSpPr>
          <p:spPr>
            <a:xfrm>
              <a:off x="266700" y="3657600"/>
              <a:ext cx="23622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The first verb </a:t>
              </a:r>
              <a:br>
                <a:rPr lang="en-US" sz="3200" b="1" dirty="0" smtClean="0">
                  <a:solidFill>
                    <a:srgbClr val="12FE00"/>
                  </a:solidFill>
                </a:rPr>
              </a:br>
              <a:r>
                <a:rPr lang="en-US" sz="3200" b="1" dirty="0" smtClean="0">
                  <a:solidFill>
                    <a:srgbClr val="12FE00"/>
                  </a:solidFill>
                </a:rPr>
                <a:t>(in </a:t>
              </a:r>
              <a:r>
                <a:rPr lang="en-US" sz="3200" b="1" dirty="0" smtClean="0">
                  <a:solidFill>
                    <a:srgbClr val="FE0A9B"/>
                  </a:solidFill>
                </a:rPr>
                <a:t>pink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 is the WEIRDO verb.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1217010" y="3409898"/>
              <a:ext cx="611790" cy="762000"/>
            </a:xfrm>
            <a:prstGeom prst="downArrow">
              <a:avLst/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08925" y="3196011"/>
            <a:ext cx="3505200" cy="2309807"/>
            <a:chOff x="2463008" y="3588914"/>
            <a:chExt cx="3505200" cy="2309807"/>
          </a:xfrm>
        </p:grpSpPr>
        <p:sp>
          <p:nvSpPr>
            <p:cNvPr id="10" name="TextBox 9"/>
            <p:cNvSpPr txBox="1"/>
            <p:nvPr/>
          </p:nvSpPr>
          <p:spPr>
            <a:xfrm>
              <a:off x="2463008" y="3836618"/>
              <a:ext cx="3505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he second verb </a:t>
              </a: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(in 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blue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 is in the subjunctive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3734177" y="3588914"/>
              <a:ext cx="718268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18936" y="1259324"/>
            <a:ext cx="5399277" cy="1407677"/>
            <a:chOff x="2231345" y="1259324"/>
            <a:chExt cx="5399277" cy="1407677"/>
          </a:xfrm>
        </p:grpSpPr>
        <p:sp>
          <p:nvSpPr>
            <p:cNvPr id="12" name="Down Arrow 11"/>
            <p:cNvSpPr/>
            <p:nvPr/>
          </p:nvSpPr>
          <p:spPr>
            <a:xfrm rot="1563379">
              <a:off x="2362200" y="1905000"/>
              <a:ext cx="718268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1345" y="1259324"/>
              <a:ext cx="5399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The 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word </a:t>
              </a:r>
              <a:r>
                <a:rPr lang="en-US" sz="3200" b="1" dirty="0" err="1" smtClean="0">
                  <a:solidFill>
                    <a:srgbClr val="12FE00"/>
                  </a:solidFill>
                </a:rPr>
                <a:t>que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 holds everything together.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9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919263"/>
            <a:ext cx="4836579" cy="4988993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4952999" y="304800"/>
            <a:ext cx="3048001" cy="1981200"/>
          </a:xfrm>
          <a:prstGeom prst="cloudCallout">
            <a:avLst>
              <a:gd name="adj1" fmla="val -55814"/>
              <a:gd name="adj2" fmla="val 27116"/>
            </a:avLst>
          </a:prstGeom>
          <a:ln>
            <a:solidFill>
              <a:srgbClr val="12FE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FE0A9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Adiós</a:t>
            </a:r>
            <a:endParaRPr lang="en-US" sz="6000" b="1" dirty="0">
              <a:ln w="11430"/>
              <a:solidFill>
                <a:srgbClr val="FE0A9B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9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ttp://i.creativecommons.org/l/by-nc-sa/3.0/88x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6981" y="6334125"/>
            <a:ext cx="1270819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49680" y="5413653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3"/>
              </a:rPr>
              <a:t>http://confesionesyrealidades.blogspot.com/</a:t>
            </a: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Attribution-</a:t>
            </a:r>
            <a:r>
              <a:rPr lang="en-US" altLang="en-US" sz="1400" b="1" dirty="0" err="1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NonCommercial</a:t>
            </a: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-</a:t>
            </a:r>
            <a:r>
              <a:rPr lang="en-US" altLang="en-US" sz="1400" b="1" dirty="0" err="1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ShareAlike</a:t>
            </a: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      CC BY-NC-SA </a:t>
            </a:r>
            <a:endParaRPr lang="en-US" altLang="en-US" sz="1400" dirty="0">
              <a:solidFill>
                <a:srgbClr val="FE0A9B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85800"/>
            <a:ext cx="8763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12FE00"/>
                </a:solidFill>
              </a:rPr>
              <a:t>I hope you </a:t>
            </a:r>
            <a:r>
              <a:rPr lang="en-US" sz="2800" b="1" dirty="0" smtClean="0">
                <a:solidFill>
                  <a:srgbClr val="12FE00"/>
                </a:solidFill>
              </a:rPr>
              <a:t>enjoy </a:t>
            </a:r>
            <a:r>
              <a:rPr lang="en-US" sz="2800" b="1" dirty="0">
                <a:solidFill>
                  <a:srgbClr val="12FE00"/>
                </a:solidFill>
              </a:rPr>
              <a:t>this Power Point presentation about </a:t>
            </a:r>
            <a:r>
              <a:rPr lang="en-US" sz="2800" b="1" dirty="0" smtClean="0">
                <a:solidFill>
                  <a:srgbClr val="12FE00"/>
                </a:solidFill>
              </a:rPr>
              <a:t>WEIRDO verbs and how they work in sentences with the subjunctive.</a:t>
            </a:r>
            <a:r>
              <a:rPr lang="en-US" sz="2800" b="1" dirty="0">
                <a:solidFill>
                  <a:srgbClr val="12FE00"/>
                </a:solidFill>
              </a:rPr>
              <a:t/>
            </a:r>
            <a:br>
              <a:rPr lang="en-US" sz="2800" b="1" dirty="0">
                <a:solidFill>
                  <a:srgbClr val="12FE00"/>
                </a:solidFill>
              </a:rPr>
            </a:br>
            <a:r>
              <a:rPr lang="en-US" sz="1600" b="1" dirty="0">
                <a:solidFill>
                  <a:srgbClr val="12FE00"/>
                </a:solidFill>
              </a:rPr>
              <a:t/>
            </a:r>
            <a:br>
              <a:rPr lang="en-US" sz="1600" b="1" dirty="0">
                <a:solidFill>
                  <a:srgbClr val="12FE00"/>
                </a:solidFill>
              </a:rPr>
            </a:br>
            <a:r>
              <a:rPr lang="en-US" sz="2800" b="1" dirty="0">
                <a:solidFill>
                  <a:srgbClr val="12FE00"/>
                </a:solidFill>
              </a:rPr>
              <a:t>Feel free to copy this presentation and to share it </a:t>
            </a:r>
            <a:r>
              <a:rPr lang="en-US" sz="2800" b="1" dirty="0" smtClean="0">
                <a:solidFill>
                  <a:srgbClr val="12FE00"/>
                </a:solidFill>
              </a:rPr>
              <a:t>with your students and your colleagues</a:t>
            </a:r>
            <a:r>
              <a:rPr lang="en-US" sz="2800" b="1" dirty="0">
                <a:solidFill>
                  <a:srgbClr val="12FE00"/>
                </a:solidFill>
              </a:rPr>
              <a:t>.  If you like it, I invite you to </a:t>
            </a:r>
            <a:r>
              <a:rPr lang="en-US" sz="2800" b="1" dirty="0">
                <a:solidFill>
                  <a:srgbClr val="12FE00"/>
                </a:solidFill>
                <a:hlinkClick r:id="rId3"/>
              </a:rPr>
              <a:t>visit my </a:t>
            </a:r>
            <a:r>
              <a:rPr lang="en-US" sz="2800" b="1" dirty="0" smtClean="0">
                <a:solidFill>
                  <a:srgbClr val="12FE00"/>
                </a:solidFill>
                <a:hlinkClick r:id="rId3"/>
              </a:rPr>
              <a:t>blog</a:t>
            </a:r>
            <a:r>
              <a:rPr lang="en-US" sz="2800" b="1" dirty="0" smtClean="0">
                <a:solidFill>
                  <a:srgbClr val="12FE00"/>
                </a:solidFill>
              </a:rPr>
              <a:t> </a:t>
            </a:r>
            <a:r>
              <a:rPr lang="en-US" sz="2800" b="1" dirty="0">
                <a:solidFill>
                  <a:srgbClr val="12FE00"/>
                </a:solidFill>
              </a:rPr>
              <a:t>and please consider supporting me at my </a:t>
            </a:r>
            <a:r>
              <a:rPr lang="en-US" sz="2800" b="1" dirty="0" smtClean="0">
                <a:solidFill>
                  <a:srgbClr val="12FE00"/>
                </a:solidFill>
                <a:hlinkClick r:id="rId5"/>
              </a:rPr>
              <a:t>Teachers </a:t>
            </a:r>
            <a:r>
              <a:rPr lang="en-US" sz="2800" b="1" dirty="0">
                <a:solidFill>
                  <a:srgbClr val="12FE00"/>
                </a:solidFill>
                <a:hlinkClick r:id="rId5"/>
              </a:rPr>
              <a:t>Pay Teachers store</a:t>
            </a:r>
            <a:r>
              <a:rPr lang="en-US" sz="2800" b="1" dirty="0">
                <a:solidFill>
                  <a:srgbClr val="12FE00"/>
                </a:solidFill>
              </a:rPr>
              <a:t>.</a:t>
            </a:r>
            <a:br>
              <a:rPr lang="en-US" sz="2800" b="1" dirty="0">
                <a:solidFill>
                  <a:srgbClr val="12FE00"/>
                </a:solidFill>
              </a:rPr>
            </a:br>
            <a:r>
              <a:rPr lang="en-US" sz="1600" b="1" dirty="0">
                <a:solidFill>
                  <a:srgbClr val="12FE00"/>
                </a:solidFill>
              </a:rPr>
              <a:t/>
            </a:r>
            <a:br>
              <a:rPr lang="en-US" sz="1600" b="1" dirty="0">
                <a:solidFill>
                  <a:srgbClr val="12FE00"/>
                </a:solidFill>
              </a:rPr>
            </a:br>
            <a:r>
              <a:rPr lang="en-US" sz="2800" b="1" dirty="0" smtClean="0">
                <a:solidFill>
                  <a:srgbClr val="12FE00"/>
                </a:solidFill>
              </a:rPr>
              <a:t>¡</a:t>
            </a:r>
            <a:r>
              <a:rPr lang="en-US" sz="2800" b="1" dirty="0" err="1" smtClean="0">
                <a:solidFill>
                  <a:srgbClr val="12FE00"/>
                </a:solidFill>
              </a:rPr>
              <a:t>Ojalá</a:t>
            </a:r>
            <a:r>
              <a:rPr lang="en-US" sz="2800" b="1" dirty="0" smtClean="0">
                <a:solidFill>
                  <a:srgbClr val="12FE00"/>
                </a:solidFill>
              </a:rPr>
              <a:t> </a:t>
            </a:r>
            <a:r>
              <a:rPr lang="en-US" sz="2800" b="1" dirty="0" err="1" smtClean="0">
                <a:solidFill>
                  <a:srgbClr val="12FE00"/>
                </a:solidFill>
              </a:rPr>
              <a:t>que</a:t>
            </a:r>
            <a:r>
              <a:rPr lang="en-US" sz="2800" b="1" dirty="0" smtClean="0">
                <a:solidFill>
                  <a:srgbClr val="12FE00"/>
                </a:solidFill>
              </a:rPr>
              <a:t> </a:t>
            </a:r>
            <a:r>
              <a:rPr lang="en-US" sz="2800" b="1" dirty="0" err="1" smtClean="0">
                <a:solidFill>
                  <a:srgbClr val="12FE00"/>
                </a:solidFill>
              </a:rPr>
              <a:t>nos</a:t>
            </a:r>
            <a:r>
              <a:rPr lang="en-US" sz="2800" b="1" dirty="0" smtClean="0">
                <a:solidFill>
                  <a:srgbClr val="12FE00"/>
                </a:solidFill>
              </a:rPr>
              <a:t> </a:t>
            </a:r>
            <a:r>
              <a:rPr lang="en-US" sz="2800" b="1" dirty="0" err="1" smtClean="0">
                <a:solidFill>
                  <a:srgbClr val="12FE00"/>
                </a:solidFill>
              </a:rPr>
              <a:t>encontremos</a:t>
            </a:r>
            <a:r>
              <a:rPr lang="en-US" sz="2800" b="1" dirty="0" smtClean="0">
                <a:solidFill>
                  <a:srgbClr val="12FE00"/>
                </a:solidFill>
              </a:rPr>
              <a:t> de </a:t>
            </a:r>
            <a:r>
              <a:rPr lang="en-US" sz="2800" b="1" dirty="0" err="1" smtClean="0">
                <a:solidFill>
                  <a:srgbClr val="12FE00"/>
                </a:solidFill>
              </a:rPr>
              <a:t>nuevo</a:t>
            </a:r>
            <a:r>
              <a:rPr lang="en-US" sz="2800" b="1" dirty="0" smtClean="0">
                <a:solidFill>
                  <a:srgbClr val="12FE00"/>
                </a:solidFill>
              </a:rPr>
              <a:t>, amigos!</a:t>
            </a:r>
            <a:r>
              <a:rPr lang="en-US" sz="2800" b="1" dirty="0">
                <a:solidFill>
                  <a:srgbClr val="12FE00"/>
                </a:solidFill>
              </a:rPr>
              <a:t/>
            </a:r>
            <a:br>
              <a:rPr lang="en-US" sz="2800" b="1" dirty="0">
                <a:solidFill>
                  <a:srgbClr val="12FE00"/>
                </a:solidFill>
              </a:rPr>
            </a:br>
            <a:r>
              <a:rPr lang="en-US" sz="1400" b="1" dirty="0">
                <a:solidFill>
                  <a:srgbClr val="12FE00"/>
                </a:solidFill>
              </a:rPr>
              <a:t/>
            </a:r>
            <a:br>
              <a:rPr lang="en-US" sz="1400" b="1" dirty="0">
                <a:solidFill>
                  <a:srgbClr val="12FE00"/>
                </a:solidFill>
              </a:rPr>
            </a:br>
            <a:r>
              <a:rPr lang="en-US" sz="2800" b="1" dirty="0">
                <a:solidFill>
                  <a:srgbClr val="12FE00"/>
                </a:solidFill>
              </a:rPr>
              <a:t>All the best,  --Anne Karakash </a:t>
            </a:r>
          </a:p>
        </p:txBody>
      </p:sp>
    </p:spTree>
    <p:extLst>
      <p:ext uri="{BB962C8B-B14F-4D97-AF65-F5344CB8AC3E}">
        <p14:creationId xmlns:p14="http://schemas.microsoft.com/office/powerpoint/2010/main" val="18624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12FE00"/>
                </a:solidFill>
                <a:latin typeface="Berlin Sans FB" pitchFamily="34" charset="0"/>
              </a:rPr>
              <a:t>Who would say the following?</a:t>
            </a:r>
            <a:br>
              <a:rPr lang="en-US" sz="2000" dirty="0" smtClean="0">
                <a:solidFill>
                  <a:srgbClr val="12FE00"/>
                </a:solidFill>
                <a:latin typeface="Berlin Sans FB" pitchFamily="34" charset="0"/>
              </a:rPr>
            </a:br>
            <a:r>
              <a:rPr lang="en-US" sz="2000" dirty="0" smtClean="0">
                <a:solidFill>
                  <a:srgbClr val="12FE00"/>
                </a:solidFill>
                <a:latin typeface="Berlin Sans FB" pitchFamily="34" charset="0"/>
              </a:rPr>
              <a:t>  Mr. Factual          or Mr. Dreamer ?         </a:t>
            </a:r>
            <a:endParaRPr lang="en-US" sz="2000" dirty="0">
              <a:solidFill>
                <a:srgbClr val="12FE00"/>
              </a:solidFill>
              <a:latin typeface="Berlin Sans FB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522446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I hope that it rains tomorrow.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She is coming with us.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I want her to come with us.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It’s possible that she calls today.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I’m sure that she’s calling today.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He might be here already.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He already arrived.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It’s terrible that you aren’t coming.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I wish you would come.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smtClean="0">
                <a:solidFill>
                  <a:srgbClr val="12FE00"/>
                </a:solidFill>
              </a:rPr>
              <a:t>  I have to work at 8:00.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en-US" sz="1800" smtClean="0">
              <a:solidFill>
                <a:srgbClr val="12FE00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en-US" sz="1800" smtClean="0">
              <a:solidFill>
                <a:srgbClr val="12FE00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en-US" smtClean="0">
              <a:solidFill>
                <a:srgbClr val="12FE00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en-US" smtClean="0">
              <a:solidFill>
                <a:srgbClr val="12FE00"/>
              </a:solidFill>
            </a:endParaRPr>
          </a:p>
        </p:txBody>
      </p:sp>
      <p:pic>
        <p:nvPicPr>
          <p:cNvPr id="12292" name="Picture 3" descr="C:\Users\aazevedo\AppData\Local\Microsoft\Windows\Temporary Internet Files\Content.IE5\FMS4HJOY\MC9000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964" y="776548"/>
            <a:ext cx="558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C:\Users\aazevedo\AppData\Local\Microsoft\Windows\Temporary Internet Files\Content.IE5\FMS4HJO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364" y="728663"/>
            <a:ext cx="355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aazevedo\AppData\Local\Microsoft\Windows\Temporary Internet Files\Content.IE5\FMS4HJOY\MC9000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2600"/>
            <a:ext cx="558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aazevedo\AppData\Local\Microsoft\Windows\Temporary Internet Files\Content.IE5\FMS4HJOY\MC9000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3200400"/>
            <a:ext cx="558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Users\aazevedo\AppData\Local\Microsoft\Windows\Temporary Internet Files\Content.IE5\FMS4HJOY\MC9000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35389"/>
            <a:ext cx="558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C:\Users\aazevedo\AppData\Local\Microsoft\Windows\Temporary Internet Files\Content.IE5\FMS4HJOY\MC9000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5464727"/>
            <a:ext cx="558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C:\Users\aazevedo\AppData\Local\Microsoft\Windows\Temporary Internet Files\Content.IE5\FMS4HJO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0" y="4947462"/>
            <a:ext cx="355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C:\Users\aazevedo\AppData\Local\Microsoft\Windows\Temporary Internet Files\Content.IE5\FMS4HJO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4475199"/>
            <a:ext cx="355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C:\Users\aazevedo\AppData\Local\Microsoft\Windows\Temporary Internet Files\Content.IE5\FMS4HJO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3574457"/>
            <a:ext cx="355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C:\Users\aazevedo\AppData\Local\Microsoft\Windows\Temporary Internet Files\Content.IE5\FMS4HJO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2703513"/>
            <a:ext cx="355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C:\Users\aazevedo\AppData\Local\Microsoft\Windows\Temporary Internet Files\Content.IE5\FMS4HJO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2314575"/>
            <a:ext cx="355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C:\Users\aazevedo\AppData\Local\Microsoft\Windows\Temporary Internet Files\Content.IE5\FMS4HJO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03325"/>
            <a:ext cx="355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17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2FE00"/>
                </a:solidFill>
                <a:latin typeface="Berlin Sans FB" pitchFamily="34" charset="0"/>
              </a:rPr>
              <a:t>In order to use the subjunctive…</a:t>
            </a:r>
            <a:endParaRPr lang="en-US" dirty="0">
              <a:solidFill>
                <a:srgbClr val="12FE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52244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rgbClr val="12FE00"/>
                </a:solidFill>
              </a:rPr>
              <a:t>There must be 2 clauses in a sentence separated by the word </a:t>
            </a:r>
            <a:r>
              <a:rPr lang="en-US" sz="3200" i="1" dirty="0" err="1" smtClean="0">
                <a:solidFill>
                  <a:srgbClr val="12FE00"/>
                </a:solidFill>
              </a:rPr>
              <a:t>que</a:t>
            </a:r>
            <a:r>
              <a:rPr lang="en-US" sz="3200" i="1" dirty="0" smtClean="0">
                <a:solidFill>
                  <a:srgbClr val="12FE00"/>
                </a:solidFill>
              </a:rPr>
              <a:t> (that)</a:t>
            </a:r>
            <a:r>
              <a:rPr lang="en-US" sz="3200" dirty="0" smtClean="0">
                <a:solidFill>
                  <a:srgbClr val="12FE00"/>
                </a:solidFill>
              </a:rPr>
              <a:t>.</a:t>
            </a:r>
            <a:endParaRPr lang="en-US" sz="3200" dirty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12FE00"/>
                </a:solidFill>
              </a:rPr>
              <a:t> </a:t>
            </a:r>
            <a:r>
              <a:rPr lang="en-US" sz="3200" dirty="0" smtClean="0">
                <a:solidFill>
                  <a:srgbClr val="12FE00"/>
                </a:solidFill>
              </a:rPr>
              <a:t>     (</a:t>
            </a:r>
            <a:r>
              <a:rPr lang="en-US" sz="2600" dirty="0" smtClean="0">
                <a:solidFill>
                  <a:srgbClr val="12FE00"/>
                </a:solidFill>
              </a:rPr>
              <a:t>A clause = a group of words with a subject and a conjugated  verb)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2FE00"/>
                </a:solidFill>
              </a:rPr>
              <a:t>2.  There must be a subject change between clauses.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2FE00"/>
                </a:solidFill>
              </a:rPr>
              <a:t>3.  The main clause must be an expression of will (hope, want, wish), doubt or denial, emotion, or an impersonal expression (it’s possible, it’s necessary).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12FE00"/>
                </a:solidFill>
              </a:rPr>
              <a:t>	</a:t>
            </a:r>
            <a:r>
              <a:rPr lang="en-US" sz="3200" u="sng" dirty="0" smtClean="0">
                <a:solidFill>
                  <a:srgbClr val="12FE00"/>
                </a:solidFill>
              </a:rPr>
              <a:t>Main Clause</a:t>
            </a:r>
            <a:r>
              <a:rPr lang="en-US" sz="3200" dirty="0" smtClean="0">
                <a:solidFill>
                  <a:srgbClr val="12FE00"/>
                </a:solidFill>
              </a:rPr>
              <a:t>	  </a:t>
            </a:r>
            <a:r>
              <a:rPr lang="en-US" sz="3200" u="sng" dirty="0" smtClean="0">
                <a:solidFill>
                  <a:srgbClr val="12FE00"/>
                </a:solidFill>
              </a:rPr>
              <a:t>Connector</a:t>
            </a:r>
            <a:r>
              <a:rPr lang="en-US" sz="3200" dirty="0" smtClean="0">
                <a:solidFill>
                  <a:srgbClr val="12FE00"/>
                </a:solidFill>
              </a:rPr>
              <a:t>	 </a:t>
            </a:r>
            <a:r>
              <a:rPr lang="en-US" sz="3200" u="sng" dirty="0" smtClean="0">
                <a:solidFill>
                  <a:srgbClr val="12FE00"/>
                </a:solidFill>
              </a:rPr>
              <a:t>Subordinate Clause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12FE00"/>
                </a:solidFill>
              </a:rPr>
              <a:t>	</a:t>
            </a:r>
            <a:r>
              <a:rPr lang="en-US" sz="3200" dirty="0" smtClean="0">
                <a:solidFill>
                  <a:srgbClr val="12FE00"/>
                </a:solidFill>
              </a:rPr>
              <a:t>I doubt 		    that	     	the movie is good.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12FE00"/>
                </a:solidFill>
              </a:rPr>
              <a:t>	</a:t>
            </a:r>
            <a:r>
              <a:rPr lang="en-US" sz="3200" dirty="0" smtClean="0">
                <a:solidFill>
                  <a:srgbClr val="12FE00"/>
                </a:solidFill>
              </a:rPr>
              <a:t>He hopes 	    that	     	she doesn’t arrive late.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12FE00"/>
                </a:solidFill>
              </a:rPr>
              <a:t>	</a:t>
            </a:r>
            <a:r>
              <a:rPr lang="en-US" sz="3200" dirty="0" smtClean="0">
                <a:solidFill>
                  <a:srgbClr val="12FE00"/>
                </a:solidFill>
              </a:rPr>
              <a:t>It’s good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dirty="0" smtClean="0">
                <a:solidFill>
                  <a:srgbClr val="12FE00"/>
                </a:solidFill>
              </a:rPr>
              <a:t>    </a:t>
            </a:r>
            <a:r>
              <a:rPr lang="en-US" sz="3200" dirty="0" smtClean="0">
                <a:solidFill>
                  <a:srgbClr val="12FE00"/>
                </a:solidFill>
              </a:rPr>
              <a:t>that	     	</a:t>
            </a:r>
            <a:r>
              <a:rPr lang="en-US" sz="2900" dirty="0" smtClean="0">
                <a:solidFill>
                  <a:srgbClr val="12FE00"/>
                </a:solidFill>
              </a:rPr>
              <a:t>we don’t have homework.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12FE00"/>
                </a:solidFill>
              </a:rPr>
              <a:t>	</a:t>
            </a:r>
            <a:r>
              <a:rPr lang="en-US" sz="3200" dirty="0" smtClean="0">
                <a:solidFill>
                  <a:srgbClr val="12FE00"/>
                </a:solidFill>
              </a:rPr>
              <a:t>We don’t believe   that	     	they have the money.</a:t>
            </a:r>
            <a:r>
              <a:rPr lang="en-US" sz="3200" b="0" dirty="0" smtClean="0">
                <a:solidFill>
                  <a:srgbClr val="12FE00"/>
                </a:solidFill>
              </a:rPr>
              <a:t>		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200" b="0" dirty="0" smtClean="0">
                <a:solidFill>
                  <a:srgbClr val="12FE00"/>
                </a:solidFill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0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2FE00"/>
                </a:solidFill>
                <a:latin typeface="Berlin Sans FB" pitchFamily="34" charset="0"/>
              </a:rPr>
              <a:t>When there is no subject change…</a:t>
            </a:r>
            <a:endParaRPr lang="en-US" dirty="0">
              <a:solidFill>
                <a:srgbClr val="12FE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An </a:t>
            </a:r>
            <a:r>
              <a:rPr lang="en-US" sz="2000" dirty="0" smtClean="0">
                <a:solidFill>
                  <a:srgbClr val="FE0A9B"/>
                </a:solidFill>
              </a:rPr>
              <a:t>infinitive</a:t>
            </a:r>
            <a:r>
              <a:rPr lang="en-US" sz="2000" dirty="0" smtClean="0">
                <a:solidFill>
                  <a:srgbClr val="12FE00"/>
                </a:solidFill>
              </a:rPr>
              <a:t> is often used.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rgbClr val="12FE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Examples:  I want to go with you.  </a:t>
            </a:r>
            <a:r>
              <a:rPr lang="en-US" sz="2000" i="1" dirty="0" err="1" smtClean="0">
                <a:solidFill>
                  <a:srgbClr val="12FE00"/>
                </a:solidFill>
              </a:rPr>
              <a:t>Quiero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i="1" u="sng" dirty="0" err="1" smtClean="0">
                <a:solidFill>
                  <a:srgbClr val="FE0A9B"/>
                </a:solidFill>
              </a:rPr>
              <a:t>ir</a:t>
            </a:r>
            <a:r>
              <a:rPr lang="en-US" sz="2000" i="1" dirty="0" smtClean="0">
                <a:solidFill>
                  <a:srgbClr val="FE0A9B"/>
                </a:solidFill>
              </a:rPr>
              <a:t> </a:t>
            </a:r>
            <a:r>
              <a:rPr lang="en-US" sz="2000" i="1" dirty="0" err="1" smtClean="0">
                <a:solidFill>
                  <a:srgbClr val="12FE00"/>
                </a:solidFill>
              </a:rPr>
              <a:t>contigo</a:t>
            </a:r>
            <a:r>
              <a:rPr lang="en-US" sz="2000" i="1" dirty="0" smtClean="0">
                <a:solidFill>
                  <a:srgbClr val="12FE00"/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i="1" dirty="0">
                <a:solidFill>
                  <a:srgbClr val="12FE00"/>
                </a:solidFill>
              </a:rPr>
              <a:t>	</a:t>
            </a:r>
            <a:r>
              <a:rPr lang="en-US" sz="2000" i="1" dirty="0" smtClean="0">
                <a:solidFill>
                  <a:srgbClr val="12FE00"/>
                </a:solidFill>
              </a:rPr>
              <a:t>	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dirty="0" smtClean="0">
                <a:solidFill>
                  <a:srgbClr val="12FE00"/>
                </a:solidFill>
              </a:rPr>
              <a:t>It’ necessary to study every night.  </a:t>
            </a:r>
            <a:r>
              <a:rPr lang="en-US" sz="2000" i="1" dirty="0" err="1" smtClean="0">
                <a:solidFill>
                  <a:srgbClr val="12FE00"/>
                </a:solidFill>
              </a:rPr>
              <a:t>Es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i="1" dirty="0" err="1" smtClean="0">
                <a:solidFill>
                  <a:srgbClr val="12FE00"/>
                </a:solidFill>
              </a:rPr>
              <a:t>necesario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i="1" u="sng" dirty="0" err="1" smtClean="0">
                <a:solidFill>
                  <a:srgbClr val="FE0A9B"/>
                </a:solidFill>
              </a:rPr>
              <a:t>estudiar</a:t>
            </a:r>
            <a:r>
              <a:rPr lang="en-US" sz="2000" i="1" u="sng" dirty="0" smtClean="0">
                <a:solidFill>
                  <a:srgbClr val="FE0A9B"/>
                </a:solidFill>
              </a:rPr>
              <a:t> </a:t>
            </a:r>
            <a:r>
              <a:rPr lang="en-US" sz="2000" i="1" dirty="0" smtClean="0">
                <a:solidFill>
                  <a:srgbClr val="12FE00"/>
                </a:solidFill>
              </a:rPr>
              <a:t>	   	     </a:t>
            </a:r>
            <a:r>
              <a:rPr lang="en-US" sz="2000" i="1" dirty="0" err="1" smtClean="0">
                <a:solidFill>
                  <a:srgbClr val="12FE00"/>
                </a:solidFill>
              </a:rPr>
              <a:t>cada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i="1" dirty="0" err="1" smtClean="0">
                <a:solidFill>
                  <a:srgbClr val="12FE00"/>
                </a:solidFill>
              </a:rPr>
              <a:t>noche</a:t>
            </a:r>
            <a:r>
              <a:rPr lang="en-US" sz="2000" i="1" dirty="0" smtClean="0">
                <a:solidFill>
                  <a:srgbClr val="12FE00"/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i="1" dirty="0">
                <a:solidFill>
                  <a:srgbClr val="12FE00"/>
                </a:solidFill>
              </a:rPr>
              <a:t>	</a:t>
            </a:r>
            <a:r>
              <a:rPr lang="en-US" sz="2000" i="1" dirty="0" smtClean="0">
                <a:solidFill>
                  <a:srgbClr val="12FE00"/>
                </a:solidFill>
              </a:rPr>
              <a:t>	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It’s good to exercise.  </a:t>
            </a:r>
            <a:r>
              <a:rPr lang="en-US" sz="2000" i="1" dirty="0" err="1" smtClean="0">
                <a:solidFill>
                  <a:srgbClr val="12FE00"/>
                </a:solidFill>
              </a:rPr>
              <a:t>Es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i="1" dirty="0" err="1" smtClean="0">
                <a:solidFill>
                  <a:srgbClr val="12FE00"/>
                </a:solidFill>
              </a:rPr>
              <a:t>bueno</a:t>
            </a:r>
            <a:r>
              <a:rPr lang="en-US" sz="2000" i="1" dirty="0" smtClean="0">
                <a:solidFill>
                  <a:srgbClr val="12FE00"/>
                </a:solidFill>
              </a:rPr>
              <a:t> </a:t>
            </a:r>
            <a:r>
              <a:rPr lang="en-US" sz="2000" i="1" u="sng" dirty="0" err="1" smtClean="0">
                <a:solidFill>
                  <a:srgbClr val="FE0A9B"/>
                </a:solidFill>
              </a:rPr>
              <a:t>hacer</a:t>
            </a:r>
            <a:r>
              <a:rPr lang="en-US" sz="2000" i="1" dirty="0" smtClean="0">
                <a:solidFill>
                  <a:srgbClr val="FE0A9B"/>
                </a:solidFill>
              </a:rPr>
              <a:t> </a:t>
            </a:r>
            <a:r>
              <a:rPr lang="en-US" sz="2000" i="1" dirty="0" err="1" smtClean="0">
                <a:solidFill>
                  <a:srgbClr val="12FE00"/>
                </a:solidFill>
              </a:rPr>
              <a:t>ejercicio</a:t>
            </a:r>
            <a:r>
              <a:rPr lang="en-US" sz="2000" i="1" dirty="0" smtClean="0">
                <a:solidFill>
                  <a:srgbClr val="12FE00"/>
                </a:solidFill>
              </a:rPr>
              <a:t>.</a:t>
            </a:r>
            <a:endParaRPr lang="en-US" sz="2000" i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12FE00"/>
                </a:solidFill>
              </a:rPr>
              <a:t>The </a:t>
            </a:r>
            <a:r>
              <a:rPr lang="en-US" sz="2400" smtClean="0">
                <a:solidFill>
                  <a:srgbClr val="12FE00"/>
                </a:solidFill>
              </a:rPr>
              <a:t>Three steps </a:t>
            </a:r>
            <a:r>
              <a:rPr lang="en-US" sz="2400" dirty="0" smtClean="0">
                <a:solidFill>
                  <a:srgbClr val="12FE00"/>
                </a:solidFill>
              </a:rPr>
              <a:t>to Forming the Subjunctive:</a:t>
            </a:r>
            <a:endParaRPr lang="en-US" sz="2400" dirty="0">
              <a:solidFill>
                <a:srgbClr val="12F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53006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Put the verb in the </a:t>
            </a:r>
            <a:r>
              <a:rPr lang="en-US" sz="2000" dirty="0" err="1" smtClean="0">
                <a:solidFill>
                  <a:srgbClr val="12FE00"/>
                </a:solidFill>
              </a:rPr>
              <a:t>yo</a:t>
            </a:r>
            <a:r>
              <a:rPr lang="en-US" sz="2000" dirty="0" smtClean="0">
                <a:solidFill>
                  <a:srgbClr val="12FE00"/>
                </a:solidFill>
              </a:rPr>
              <a:t> form of the present tense.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12FE00"/>
                </a:solidFill>
              </a:rPr>
              <a:t>	Ex:  </a:t>
            </a:r>
            <a:r>
              <a:rPr lang="en-US" sz="2000" b="0" dirty="0" err="1" smtClean="0">
                <a:solidFill>
                  <a:srgbClr val="12FE00"/>
                </a:solidFill>
              </a:rPr>
              <a:t>poner</a:t>
            </a:r>
            <a:r>
              <a:rPr lang="en-US" sz="2000" b="0" dirty="0" smtClean="0">
                <a:solidFill>
                  <a:srgbClr val="12FE00"/>
                </a:solidFill>
              </a:rPr>
              <a:t> – </a:t>
            </a:r>
            <a:r>
              <a:rPr lang="en-US" sz="2000" b="0" dirty="0" err="1" smtClean="0">
                <a:solidFill>
                  <a:srgbClr val="12FE00"/>
                </a:solidFill>
              </a:rPr>
              <a:t>pongo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2.    Drop the “o”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12FE00"/>
                </a:solidFill>
              </a:rPr>
              <a:t>	Ex:  pong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12FE00"/>
                </a:solidFill>
              </a:rPr>
              <a:t>3.   Add the opposite ending (-</a:t>
            </a:r>
            <a:r>
              <a:rPr lang="en-US" sz="2000" dirty="0" err="1" smtClean="0">
                <a:solidFill>
                  <a:srgbClr val="12FE00"/>
                </a:solidFill>
              </a:rPr>
              <a:t>ar</a:t>
            </a:r>
            <a:r>
              <a:rPr lang="en-US" sz="2000" dirty="0" smtClean="0">
                <a:solidFill>
                  <a:srgbClr val="12FE00"/>
                </a:solidFill>
              </a:rPr>
              <a:t> verbs get –</a:t>
            </a:r>
            <a:r>
              <a:rPr lang="en-US" sz="2000" dirty="0" err="1" smtClean="0">
                <a:solidFill>
                  <a:srgbClr val="12FE00"/>
                </a:solidFill>
              </a:rPr>
              <a:t>er</a:t>
            </a:r>
            <a:r>
              <a:rPr lang="en-US" sz="2000" dirty="0" smtClean="0">
                <a:solidFill>
                  <a:srgbClr val="12FE00"/>
                </a:solidFill>
              </a:rPr>
              <a:t> endings, -</a:t>
            </a:r>
            <a:r>
              <a:rPr lang="en-US" sz="2000" dirty="0" err="1" smtClean="0">
                <a:solidFill>
                  <a:srgbClr val="12FE00"/>
                </a:solidFill>
              </a:rPr>
              <a:t>er</a:t>
            </a:r>
            <a:r>
              <a:rPr lang="en-US" sz="2000" dirty="0" smtClean="0">
                <a:solidFill>
                  <a:srgbClr val="12FE00"/>
                </a:solidFill>
              </a:rPr>
              <a:t>/</a:t>
            </a:r>
            <a:r>
              <a:rPr lang="en-US" sz="2000" dirty="0" err="1" smtClean="0">
                <a:solidFill>
                  <a:srgbClr val="12FE00"/>
                </a:solidFill>
              </a:rPr>
              <a:t>ir</a:t>
            </a:r>
            <a:r>
              <a:rPr lang="en-US" sz="2000" dirty="0" smtClean="0">
                <a:solidFill>
                  <a:srgbClr val="12FE00"/>
                </a:solidFill>
              </a:rPr>
              <a:t> verbs get –</a:t>
            </a:r>
            <a:r>
              <a:rPr lang="en-US" sz="2000" dirty="0" err="1" smtClean="0">
                <a:solidFill>
                  <a:srgbClr val="12FE00"/>
                </a:solidFill>
              </a:rPr>
              <a:t>ar</a:t>
            </a:r>
            <a:r>
              <a:rPr lang="en-US" sz="2000" dirty="0" smtClean="0">
                <a:solidFill>
                  <a:srgbClr val="12FE00"/>
                </a:solidFill>
              </a:rPr>
              <a:t> endings)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12FE00"/>
                </a:solidFill>
              </a:rPr>
              <a:t>Ex:  </a:t>
            </a:r>
            <a:r>
              <a:rPr lang="en-US" sz="2000" b="0" dirty="0" err="1" smtClean="0">
                <a:solidFill>
                  <a:srgbClr val="12FE00"/>
                </a:solidFill>
              </a:rPr>
              <a:t>yo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hable</a:t>
            </a:r>
            <a:r>
              <a:rPr lang="en-US" sz="2000" b="0" dirty="0" smtClean="0">
                <a:solidFill>
                  <a:srgbClr val="12FE00"/>
                </a:solidFill>
              </a:rPr>
              <a:t>  *</a:t>
            </a:r>
            <a:r>
              <a:rPr lang="en-US" sz="1800" b="0" i="1" dirty="0" smtClean="0">
                <a:solidFill>
                  <a:srgbClr val="12FE00"/>
                </a:solidFill>
              </a:rPr>
              <a:t>the</a:t>
            </a:r>
            <a:r>
              <a:rPr lang="en-US" sz="1800" b="0" dirty="0" smtClean="0">
                <a:solidFill>
                  <a:srgbClr val="12FE00"/>
                </a:solidFill>
              </a:rPr>
              <a:t> </a:t>
            </a:r>
            <a:r>
              <a:rPr lang="en-US" sz="1800" b="0" i="1" dirty="0" err="1" smtClean="0">
                <a:solidFill>
                  <a:srgbClr val="12FE00"/>
                </a:solidFill>
              </a:rPr>
              <a:t>yo</a:t>
            </a:r>
            <a:r>
              <a:rPr lang="en-US" sz="1800" b="0" i="1" dirty="0" smtClean="0">
                <a:solidFill>
                  <a:srgbClr val="12FE00"/>
                </a:solidFill>
              </a:rPr>
              <a:t> form is the same as the 3</a:t>
            </a:r>
            <a:r>
              <a:rPr lang="en-US" sz="1800" b="0" i="1" baseline="30000" dirty="0" smtClean="0">
                <a:solidFill>
                  <a:srgbClr val="12FE00"/>
                </a:solidFill>
              </a:rPr>
              <a:t>rd</a:t>
            </a:r>
            <a:r>
              <a:rPr lang="en-US" sz="1800" b="0" i="1" dirty="0" smtClean="0">
                <a:solidFill>
                  <a:srgbClr val="12FE00"/>
                </a:solidFill>
              </a:rPr>
              <a:t> person form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12FE00"/>
                </a:solidFill>
              </a:rPr>
              <a:t>	       </a:t>
            </a:r>
            <a:r>
              <a:rPr lang="en-US" sz="2000" b="0" dirty="0" err="1" smtClean="0">
                <a:solidFill>
                  <a:srgbClr val="12FE00"/>
                </a:solidFill>
              </a:rPr>
              <a:t>tú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hables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12FE00"/>
                </a:solidFill>
              </a:rPr>
              <a:t>	       </a:t>
            </a:r>
            <a:r>
              <a:rPr lang="en-US" sz="2000" b="0" dirty="0" err="1" smtClean="0">
                <a:solidFill>
                  <a:srgbClr val="12FE00"/>
                </a:solidFill>
              </a:rPr>
              <a:t>ud</a:t>
            </a:r>
            <a:r>
              <a:rPr lang="en-US" sz="2000" b="0" dirty="0" smtClean="0">
                <a:solidFill>
                  <a:srgbClr val="12FE00"/>
                </a:solidFill>
              </a:rPr>
              <a:t>/</a:t>
            </a:r>
            <a:r>
              <a:rPr lang="en-US" sz="2000" b="0" dirty="0" err="1" smtClean="0">
                <a:solidFill>
                  <a:srgbClr val="12FE00"/>
                </a:solidFill>
              </a:rPr>
              <a:t>ella</a:t>
            </a:r>
            <a:r>
              <a:rPr lang="en-US" sz="2000" b="0" dirty="0" smtClean="0">
                <a:solidFill>
                  <a:srgbClr val="12FE00"/>
                </a:solidFill>
              </a:rPr>
              <a:t>/el. </a:t>
            </a:r>
            <a:r>
              <a:rPr lang="en-US" sz="2000" b="0" dirty="0" err="1" smtClean="0">
                <a:solidFill>
                  <a:srgbClr val="12FE00"/>
                </a:solidFill>
              </a:rPr>
              <a:t>hable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12FE00"/>
                </a:solidFill>
              </a:rPr>
              <a:t>	       </a:t>
            </a:r>
            <a:r>
              <a:rPr lang="en-US" sz="2000" b="0" dirty="0" err="1" smtClean="0">
                <a:solidFill>
                  <a:srgbClr val="12FE00"/>
                </a:solidFill>
              </a:rPr>
              <a:t>nosotros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hablemos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12FE00"/>
                </a:solidFill>
              </a:rPr>
              <a:t>	       </a:t>
            </a:r>
            <a:r>
              <a:rPr lang="en-US" sz="2000" b="0" dirty="0" err="1" smtClean="0">
                <a:solidFill>
                  <a:srgbClr val="12FE00"/>
                </a:solidFill>
              </a:rPr>
              <a:t>ellos</a:t>
            </a:r>
            <a:r>
              <a:rPr lang="en-US" sz="2000" b="0" dirty="0" smtClean="0">
                <a:solidFill>
                  <a:srgbClr val="12FE00"/>
                </a:solidFill>
              </a:rPr>
              <a:t> </a:t>
            </a:r>
            <a:r>
              <a:rPr lang="en-US" sz="2000" b="0" dirty="0" err="1" smtClean="0">
                <a:solidFill>
                  <a:srgbClr val="12FE00"/>
                </a:solidFill>
              </a:rPr>
              <a:t>hablen</a:t>
            </a:r>
            <a:endParaRPr lang="en-US" sz="2000" b="0" dirty="0" smtClean="0">
              <a:solidFill>
                <a:srgbClr val="12FE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rgbClr val="12FE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2FE00"/>
                </a:solidFill>
              </a:rPr>
              <a:t>Similar to formal commands</a:t>
            </a:r>
            <a:endParaRPr lang="en-US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1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Put the following verbs in their subjunctive forms.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7521576" cy="24940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3596"/>
                <a:gridCol w="1253596"/>
                <a:gridCol w="1253596"/>
                <a:gridCol w="1253596"/>
                <a:gridCol w="1253596"/>
                <a:gridCol w="1253596"/>
              </a:tblGrid>
              <a:tr h="639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Infinitive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Yo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Tú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Ud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él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ella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Nosotros</a:t>
                      </a:r>
                      <a:r>
                        <a:rPr lang="en-US" sz="1800" dirty="0" smtClean="0"/>
                        <a:t>/as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Uds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ellos</a:t>
                      </a:r>
                      <a:r>
                        <a:rPr lang="en-US" sz="1800" dirty="0" smtClean="0"/>
                        <a:t>/as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hablar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hable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hables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hable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hablemos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hablen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escribir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escriba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escribas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escriba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escribamos</a:t>
                      </a:r>
                      <a:endParaRPr lang="en-US" sz="17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escriban</a:t>
                      </a:r>
                      <a:endParaRPr lang="en-US" sz="18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tener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tenga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tengas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tenga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tengamos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tengan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venir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venga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vengas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venga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vengamos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vengan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entender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entienda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entiendas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entienda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entendamos</a:t>
                      </a:r>
                      <a:endParaRPr lang="en-US" sz="15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entiendan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2463" y="2223672"/>
            <a:ext cx="6172200" cy="228600"/>
          </a:xfrm>
          <a:prstGeom prst="rect">
            <a:avLst/>
          </a:prstGeom>
          <a:solidFill>
            <a:srgbClr val="12F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25639" y="2656716"/>
            <a:ext cx="6172200" cy="228600"/>
          </a:xfrm>
          <a:prstGeom prst="rect">
            <a:avLst/>
          </a:prstGeom>
          <a:solidFill>
            <a:srgbClr val="12F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2463" y="3009900"/>
            <a:ext cx="6172200" cy="228600"/>
          </a:xfrm>
          <a:prstGeom prst="rect">
            <a:avLst/>
          </a:prstGeom>
          <a:solidFill>
            <a:srgbClr val="12F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15403" y="3397700"/>
            <a:ext cx="6172200" cy="228600"/>
          </a:xfrm>
          <a:prstGeom prst="rect">
            <a:avLst/>
          </a:prstGeom>
          <a:solidFill>
            <a:srgbClr val="12F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2463" y="3748537"/>
            <a:ext cx="6172200" cy="228600"/>
          </a:xfrm>
          <a:prstGeom prst="rect">
            <a:avLst/>
          </a:prstGeom>
          <a:solidFill>
            <a:srgbClr val="12F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1181</Words>
  <Application>Microsoft Office PowerPoint</Application>
  <PresentationFormat>On-screen Show (4:3)</PresentationFormat>
  <Paragraphs>351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Berlin Sans FB</vt:lpstr>
      <vt:lpstr>Calibri</vt:lpstr>
      <vt:lpstr>Wingdings</vt:lpstr>
      <vt:lpstr>Office Theme</vt:lpstr>
      <vt:lpstr>PowerPoint Presentation</vt:lpstr>
      <vt:lpstr>What differences do you see in the following sentences.</vt:lpstr>
      <vt:lpstr>The subjunctive…</vt:lpstr>
      <vt:lpstr>The Indicative and Subjunctive are represented by 2 types of Guys:</vt:lpstr>
      <vt:lpstr>Who would say the following?   Mr. Factual          or Mr. Dreamer ?         </vt:lpstr>
      <vt:lpstr>In order to use the subjunctive…</vt:lpstr>
      <vt:lpstr>When there is no subject change…</vt:lpstr>
      <vt:lpstr>The Three steps to Forming the Subjunctive:</vt:lpstr>
      <vt:lpstr>Put the following verbs in their subjunctive forms.</vt:lpstr>
      <vt:lpstr>Verbs that are irregular in the present tense yo form are irregular in the subjunctive mood.</vt:lpstr>
      <vt:lpstr>Put the following irregular verbs in the subjunctive forms for each of the pronouns</vt:lpstr>
      <vt:lpstr>Put the following verbs in the subjunctive forms.</vt:lpstr>
      <vt:lpstr>Verbs with spelling changes:</vt:lpstr>
      <vt:lpstr>Other spelling changes:</vt:lpstr>
      <vt:lpstr>Other spelling changes:</vt:lpstr>
      <vt:lpstr>Put the following verbs in the subjunctive forms for each of the pronouns</vt:lpstr>
      <vt:lpstr>Put the following verbs in the subjunctive forms.</vt:lpstr>
      <vt:lpstr>PowerPoint Presentation</vt:lpstr>
      <vt:lpstr>PowerPoint Presentation</vt:lpstr>
      <vt:lpstr>Here Is How It Works</vt:lpstr>
      <vt:lpstr>Here Is How It Works</vt:lpstr>
      <vt:lpstr>Here Is How It Works</vt:lpstr>
      <vt:lpstr>PowerPoint Presentation</vt:lpstr>
      <vt:lpstr>W is for Wishes &amp; Wants</vt:lpstr>
      <vt:lpstr>W is for Wishes &amp; Wants</vt:lpstr>
      <vt:lpstr>W is for Wishes &amp; Wants</vt:lpstr>
      <vt:lpstr>E is for Emotions</vt:lpstr>
      <vt:lpstr>E is for Emotions</vt:lpstr>
      <vt:lpstr>I is for Impersonal Expressions</vt:lpstr>
      <vt:lpstr>I is for Impersonal Expressions</vt:lpstr>
      <vt:lpstr>R is for Recommendations</vt:lpstr>
      <vt:lpstr>R is for Recommendations</vt:lpstr>
      <vt:lpstr>D is for Doubt &amp; Denial</vt:lpstr>
      <vt:lpstr>D is for Doubt &amp; Denial</vt:lpstr>
      <vt:lpstr>O is for Ojalá</vt:lpstr>
      <vt:lpstr>O is for Ojalá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M P O R T A N T 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Weirdo Verbs</dc:title>
  <dc:subject>Spanish Subjunctive Rules</dc:subject>
  <dc:creator>John</dc:creator>
  <cp:lastModifiedBy>Ginny_Jones</cp:lastModifiedBy>
  <cp:revision>55</cp:revision>
  <dcterms:created xsi:type="dcterms:W3CDTF">2014-05-24T20:41:38Z</dcterms:created>
  <dcterms:modified xsi:type="dcterms:W3CDTF">2018-04-02T13:42:33Z</dcterms:modified>
</cp:coreProperties>
</file>