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0" r:id="rId3"/>
    <p:sldId id="271" r:id="rId4"/>
    <p:sldId id="266" r:id="rId5"/>
    <p:sldId id="265" r:id="rId6"/>
    <p:sldId id="273" r:id="rId7"/>
    <p:sldId id="268" r:id="rId8"/>
    <p:sldId id="269" r:id="rId9"/>
    <p:sldId id="264" r:id="rId10"/>
    <p:sldId id="258" r:id="rId11"/>
    <p:sldId id="261" r:id="rId12"/>
    <p:sldId id="280" r:id="rId13"/>
    <p:sldId id="281" r:id="rId14"/>
    <p:sldId id="272" r:id="rId15"/>
    <p:sldId id="259" r:id="rId16"/>
    <p:sldId id="278" r:id="rId17"/>
    <p:sldId id="274" r:id="rId18"/>
    <p:sldId id="260" r:id="rId19"/>
    <p:sldId id="282" r:id="rId20"/>
    <p:sldId id="279" r:id="rId21"/>
    <p:sldId id="277" r:id="rId22"/>
    <p:sldId id="275" r:id="rId23"/>
    <p:sldId id="276" r:id="rId24"/>
    <p:sldId id="283" r:id="rId25"/>
    <p:sldId id="286" r:id="rId26"/>
    <p:sldId id="284" r:id="rId27"/>
    <p:sldId id="287" r:id="rId28"/>
    <p:sldId id="285" r:id="rId29"/>
    <p:sldId id="288" r:id="rId3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4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10DA0C1-D485-EE47-8CF5-31387BAC44FC}" type="datetime1">
              <a:rPr lang="es-ES_tradnl"/>
              <a:pPr>
                <a:defRPr/>
              </a:pPr>
              <a:t>08/01/2018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560B2717-95AE-364F-8C8F-BCF5ABFD763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7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3BDD762-012C-E54C-AC1C-4603F1085B14}" type="datetime1">
              <a:rPr lang="es-ES_tradnl"/>
              <a:pPr>
                <a:defRPr/>
              </a:pPr>
              <a:t>08/01/2018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_trad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D52F9D5-049F-E94E-88BA-6987A53405C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982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0680F-06BD-E444-AB38-2512D223F997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1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83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DC631-5B7C-1748-B4E9-0E72727F8DAA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4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87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3EBE47-0E59-BD4A-BC06-5AEA39F5453B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5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21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FEED9C-0863-B044-9EBE-CF2B93D9F7CB}" type="slidenum">
              <a:rPr lang="es-ES_tradnl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7</a:t>
            </a:fld>
            <a:endParaRPr lang="es-ES_tradnl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9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8AE1-F26E-564F-9C06-CF9D7984F3B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DF9E-E42E-744D-B025-CDB22A451E0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B483-1965-5F4D-9EBE-F97FA53D0C1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B968-DDBE-8340-B8A4-DA3F90C496F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8C6B-5A35-E943-AF0D-856D3B8147A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4C91-BF81-4448-BF3D-B5D8081F7FE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0C55-2E09-704B-B0A9-67C84E90F87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499D-F75E-A249-A1A5-A906837502F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4413-8AFE-3C47-911A-39135F69287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642F-90A3-C54B-9E69-1B2BAABA90F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87E1-ED9D-BF48-A73C-0DA21B3A4F2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FE592490-7A8A-3A4B-85A3-83B8A92BA7D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0"/>
            <a:ext cx="3009900" cy="26924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352928" cy="1440160"/>
          </a:xfrm>
        </p:spPr>
        <p:txBody>
          <a:bodyPr/>
          <a:lstStyle/>
          <a:p>
            <a:pPr eaLnBrk="1" hangingPunct="1"/>
            <a:r>
              <a:rPr lang="en-US" sz="4000" dirty="0" err="1"/>
              <a:t>Preparación</a:t>
            </a:r>
            <a:r>
              <a:rPr lang="en-US" sz="4000" dirty="0"/>
              <a:t> </a:t>
            </a:r>
            <a:r>
              <a:rPr lang="en-US" sz="4000" dirty="0" err="1"/>
              <a:t>para</a:t>
            </a:r>
            <a:r>
              <a:rPr lang="en-US" sz="4000" dirty="0"/>
              <a:t> el </a:t>
            </a:r>
            <a:r>
              <a:rPr lang="en-US" sz="4000" dirty="0" err="1"/>
              <a:t>examen</a:t>
            </a:r>
            <a:r>
              <a:rPr lang="en-US" sz="4000" dirty="0"/>
              <a:t> de AP</a:t>
            </a:r>
            <a:br>
              <a:rPr lang="en-US" sz="4000" dirty="0"/>
            </a:br>
            <a:r>
              <a:rPr lang="es-ES_tradnl" sz="4000" i="1" dirty="0" smtClean="0">
                <a:solidFill>
                  <a:schemeClr val="tx1"/>
                </a:solidFill>
              </a:rPr>
              <a:t>El </a:t>
            </a:r>
            <a:r>
              <a:rPr lang="es-ES_tradnl" sz="4000" i="1" dirty="0">
                <a:solidFill>
                  <a:schemeClr val="tx1"/>
                </a:solidFill>
              </a:rPr>
              <a:t>ensayo </a:t>
            </a:r>
            <a:r>
              <a:rPr lang="es-ES_tradnl" sz="4000" i="1" dirty="0" smtClean="0">
                <a:solidFill>
                  <a:schemeClr val="tx1"/>
                </a:solidFill>
              </a:rPr>
              <a:t>persuasivo</a:t>
            </a:r>
            <a:endParaRPr lang="es-ES_tradnl" sz="4000" i="1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pPr eaLnBrk="1" hangingPunct="1"/>
            <a:r>
              <a:rPr lang="es-ES_tradnl" dirty="0" smtClean="0"/>
              <a:t>Guzmán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61048"/>
            <a:ext cx="2497460" cy="2469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933056"/>
            <a:ext cx="2590304" cy="2574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404664"/>
            <a:ext cx="4283968" cy="184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Partes de un ensayo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s-ES_tradnl" dirty="0" smtClean="0"/>
              <a:t>La </a:t>
            </a:r>
            <a:r>
              <a:rPr lang="es-ES_tradnl" dirty="0"/>
              <a:t>introducci</a:t>
            </a:r>
            <a:r>
              <a:rPr lang="es-ES_tradnl" altLang="ja-JP" dirty="0"/>
              <a:t>ó</a:t>
            </a:r>
            <a:r>
              <a:rPr lang="es-ES_tradnl" dirty="0"/>
              <a:t>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_tradnl" dirty="0"/>
              <a:t>Los </a:t>
            </a:r>
            <a:r>
              <a:rPr lang="es-ES_tradnl" dirty="0" smtClean="0"/>
              <a:t>tres p</a:t>
            </a:r>
            <a:r>
              <a:rPr lang="es-ES_tradnl" altLang="ja-JP" dirty="0" smtClean="0"/>
              <a:t>á</a:t>
            </a:r>
            <a:r>
              <a:rPr lang="es-ES_tradnl" dirty="0" smtClean="0"/>
              <a:t>rrafos </a:t>
            </a:r>
            <a:r>
              <a:rPr lang="es-ES_tradnl" dirty="0"/>
              <a:t>centrales </a:t>
            </a:r>
            <a:endParaRPr lang="es-ES_tradnl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s-ES_tradnl" dirty="0" smtClean="0"/>
              <a:t>La </a:t>
            </a:r>
            <a:r>
              <a:rPr lang="es-ES_tradnl" dirty="0"/>
              <a:t>conclusi</a:t>
            </a:r>
            <a:r>
              <a:rPr lang="es-ES_tradnl" altLang="ja-JP" dirty="0"/>
              <a:t>ó</a:t>
            </a:r>
            <a:r>
              <a:rPr lang="es-ES_tradnl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7" y="3899773"/>
            <a:ext cx="4378954" cy="2958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4005064"/>
            <a:ext cx="204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</a:t>
            </a:r>
            <a:r>
              <a:rPr lang="en-US" b="1" dirty="0" err="1" smtClean="0"/>
              <a:t>ntroducción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509120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Parrafo#1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941168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Parrafo#2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5445224"/>
            <a:ext cx="160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Parrafo#3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5949280"/>
            <a:ext cx="186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</a:t>
            </a:r>
            <a:r>
              <a:rPr lang="en-US" b="1" dirty="0" err="1" smtClean="0"/>
              <a:t>onclusión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2. La introducci</a:t>
            </a:r>
            <a:r>
              <a:rPr lang="es-ES_tradnl" altLang="ja-JP">
                <a:solidFill>
                  <a:schemeClr val="tx1"/>
                </a:solidFill>
              </a:rPr>
              <a:t>ó</a:t>
            </a:r>
            <a:r>
              <a:rPr lang="es-ES_tradnl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95456" cy="4483968"/>
          </a:xfrm>
        </p:spPr>
        <p:txBody>
          <a:bodyPr/>
          <a:lstStyle/>
          <a:p>
            <a:pPr eaLnBrk="1" hangingPunct="1"/>
            <a:r>
              <a:rPr lang="es-ES_tradnl" i="1" dirty="0"/>
              <a:t>La</a:t>
            </a:r>
            <a:r>
              <a:rPr lang="es-ES_tradnl" i="1" dirty="0">
                <a:solidFill>
                  <a:srgbClr val="FF0000"/>
                </a:solidFill>
              </a:rPr>
              <a:t> </a:t>
            </a:r>
            <a:r>
              <a:rPr lang="es-ES_tradnl" i="1" dirty="0"/>
              <a:t>introducci</a:t>
            </a:r>
            <a:r>
              <a:rPr lang="es-ES_tradnl" altLang="ja-JP" i="1" dirty="0"/>
              <a:t>ó</a:t>
            </a:r>
            <a:r>
              <a:rPr lang="es-ES_tradnl" i="1" dirty="0"/>
              <a:t>n</a:t>
            </a:r>
            <a:r>
              <a:rPr lang="es-ES_tradnl" dirty="0"/>
              <a:t> es el primer p</a:t>
            </a:r>
            <a:r>
              <a:rPr lang="es-ES_tradnl" altLang="ja-JP" dirty="0"/>
              <a:t>á</a:t>
            </a:r>
            <a:r>
              <a:rPr lang="es-ES_tradnl" dirty="0"/>
              <a:t>rrafo de tu ensayo</a:t>
            </a:r>
            <a:r>
              <a:rPr lang="es-ES_tradnl" dirty="0" smtClean="0"/>
              <a:t>.</a:t>
            </a:r>
          </a:p>
          <a:p>
            <a:pPr eaLnBrk="1" hangingPunct="1"/>
            <a:r>
              <a:rPr lang="es-ES_tradnl" dirty="0" smtClean="0"/>
              <a:t>Empieza siempre hablando del tema en general (información de fondo).</a:t>
            </a:r>
          </a:p>
          <a:p>
            <a:pPr eaLnBrk="1" hangingPunct="1"/>
            <a:r>
              <a:rPr lang="es-ES_tradnl" dirty="0" smtClean="0"/>
              <a:t>Al final de la introducción se escribe la tesis. La tesis responde a la pregunta del ensayo.</a:t>
            </a:r>
          </a:p>
          <a:p>
            <a:pPr eaLnBrk="1" hangingPunct="1"/>
            <a:r>
              <a:rPr lang="es-ES_tradnl" dirty="0"/>
              <a:t>A</a:t>
            </a:r>
            <a:r>
              <a:rPr lang="es-ES_tradnl" dirty="0" smtClean="0"/>
              <a:t>l escribir la tesis, da dos o tres razones.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835" y="68169"/>
            <a:ext cx="7126287" cy="1143000"/>
          </a:xfrm>
        </p:spPr>
        <p:txBody>
          <a:bodyPr/>
          <a:lstStyle/>
          <a:p>
            <a:r>
              <a:rPr lang="en-US" sz="5400" dirty="0" err="1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Introducción</a:t>
            </a:r>
            <a:r>
              <a:rPr lang="en-US" sz="5400" dirty="0" smtClean="0">
                <a:solidFill>
                  <a:srgbClr val="FFE9AD"/>
                </a:solidFill>
              </a:rPr>
              <a:t> </a:t>
            </a:r>
            <a:endParaRPr lang="en-US" sz="4400" dirty="0">
              <a:solidFill>
                <a:srgbClr val="FFE9A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err="1" smtClean="0"/>
              <a:t>Empieza</a:t>
            </a:r>
            <a:r>
              <a:rPr lang="en-US" sz="2800" b="1" dirty="0" smtClean="0"/>
              <a:t> con un </a:t>
            </a:r>
            <a:r>
              <a:rPr lang="en-US" sz="2800" b="1" dirty="0" err="1" smtClean="0"/>
              <a:t>gancho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Empieza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afirmación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fuerte</a:t>
            </a:r>
            <a:r>
              <a:rPr lang="en-US" sz="2800" b="1" dirty="0" smtClean="0"/>
              <a:t> (La </a:t>
            </a:r>
            <a:r>
              <a:rPr lang="en-US" sz="2800" b="1" dirty="0" err="1" smtClean="0"/>
              <a:t>oración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tesis</a:t>
            </a:r>
            <a:r>
              <a:rPr lang="en-US" sz="2800" b="1" dirty="0" smtClean="0"/>
              <a:t>-general)</a:t>
            </a:r>
          </a:p>
          <a:p>
            <a:r>
              <a:rPr lang="en-US" sz="2800" b="1" dirty="0" err="1" smtClean="0"/>
              <a:t>Provee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antecedentes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necesitan</a:t>
            </a:r>
            <a:endParaRPr lang="en-US" sz="2800" b="1" dirty="0" smtClean="0"/>
          </a:p>
          <a:p>
            <a:r>
              <a:rPr lang="en-US" sz="2800" b="1" dirty="0" err="1" smtClean="0"/>
              <a:t>Incluye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opinión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clara</a:t>
            </a:r>
            <a:r>
              <a:rPr lang="en-US" sz="2800" b="1" dirty="0" smtClean="0"/>
              <a:t>. (¿</a:t>
            </a:r>
            <a:r>
              <a:rPr lang="en-US" sz="2800" b="1" dirty="0" err="1" smtClean="0"/>
              <a:t>Cómo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sientes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acerca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situación</a:t>
            </a:r>
            <a:r>
              <a:rPr lang="en-US" sz="2800" b="1" dirty="0" smtClean="0"/>
              <a:t>?) Da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pista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los </a:t>
            </a:r>
            <a:r>
              <a:rPr lang="en-US" sz="2800" b="1" dirty="0" err="1" smtClean="0"/>
              <a:t>efectos</a:t>
            </a:r>
            <a:r>
              <a:rPr lang="en-US" sz="2800" b="1" dirty="0" smtClean="0"/>
              <a:t> de los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hablarás</a:t>
            </a:r>
            <a:r>
              <a:rPr lang="en-US" sz="2800" dirty="0" smtClean="0"/>
              <a:t>.</a:t>
            </a:r>
          </a:p>
          <a:p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conclusión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transición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51">
                        <a14:foregroundMark x1="40909" y1="69667" x2="40909" y2="69667"/>
                        <a14:backgroundMark x1="14935" y1="35000" x2="14935" y2="35000"/>
                        <a14:backgroundMark x1="7143" y1="55333" x2="7143" y2="55333"/>
                        <a14:backgroundMark x1="9740" y1="25667" x2="9740" y2="25667"/>
                        <a14:backgroundMark x1="25325" y1="94333" x2="25325" y2="94333"/>
                        <a14:backgroundMark x1="9091" y1="75333" x2="9091" y2="75333"/>
                        <a14:backgroundMark x1="6494" y1="83667" x2="8442" y2="83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1897" flipH="1">
            <a:off x="6460322" y="155322"/>
            <a:ext cx="994238" cy="19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30" y="286653"/>
            <a:ext cx="8061297" cy="1143000"/>
          </a:xfrm>
        </p:spPr>
        <p:txBody>
          <a:bodyPr/>
          <a:lstStyle/>
          <a:p>
            <a:r>
              <a:rPr lang="en-US" dirty="0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Los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p</a:t>
            </a:r>
            <a:r>
              <a:rPr lang="en-US" dirty="0" err="1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árrafos</a:t>
            </a:r>
            <a:r>
              <a:rPr lang="en-US" dirty="0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 de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d</a:t>
            </a:r>
            <a:r>
              <a:rPr lang="en-US" dirty="0" err="1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esarrollo</a:t>
            </a:r>
            <a:endParaRPr lang="en-US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232650" cy="42910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/>
              <a:t>Explica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causas</a:t>
            </a:r>
            <a:r>
              <a:rPr lang="en-US" b="1" dirty="0" smtClean="0"/>
              <a:t> y los </a:t>
            </a:r>
            <a:r>
              <a:rPr lang="en-US" b="1" dirty="0" err="1" smtClean="0"/>
              <a:t>efectos</a:t>
            </a:r>
            <a:r>
              <a:rPr lang="en-US" b="1" dirty="0" smtClean="0"/>
              <a:t> de la </a:t>
            </a:r>
            <a:r>
              <a:rPr lang="en-US" b="1" dirty="0" err="1" smtClean="0"/>
              <a:t>situación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 </a:t>
            </a:r>
            <a:r>
              <a:rPr lang="en-US" b="1" dirty="0" err="1" smtClean="0"/>
              <a:t>Usa</a:t>
            </a:r>
            <a:r>
              <a:rPr lang="en-US" b="1" dirty="0" smtClean="0"/>
              <a:t> lo </a:t>
            </a:r>
            <a:r>
              <a:rPr lang="en-US" b="1" dirty="0" err="1" smtClean="0"/>
              <a:t>lógico</a:t>
            </a:r>
            <a:r>
              <a:rPr lang="en-US" b="1" dirty="0" smtClean="0"/>
              <a:t>, lo </a:t>
            </a:r>
            <a:r>
              <a:rPr lang="en-US" b="1" dirty="0" err="1" smtClean="0"/>
              <a:t>emocional</a:t>
            </a:r>
            <a:r>
              <a:rPr lang="en-US" b="1" dirty="0" smtClean="0"/>
              <a:t>, o lo </a:t>
            </a:r>
            <a:r>
              <a:rPr lang="en-US" b="1" dirty="0" err="1" smtClean="0"/>
              <a:t>ético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persuadir</a:t>
            </a: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err="1" smtClean="0"/>
              <a:t>Usa</a:t>
            </a:r>
            <a:r>
              <a:rPr lang="en-US" b="1" dirty="0" smtClean="0"/>
              <a:t> </a:t>
            </a:r>
            <a:r>
              <a:rPr lang="en-US" b="1" dirty="0" err="1" smtClean="0"/>
              <a:t>evidencia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apoyar</a:t>
            </a:r>
            <a:r>
              <a:rPr lang="en-US" b="1" dirty="0" smtClean="0"/>
              <a:t>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tesis</a:t>
            </a:r>
            <a:r>
              <a:rPr lang="en-US" b="1" dirty="0" smtClean="0"/>
              <a:t>: </a:t>
            </a:r>
            <a:r>
              <a:rPr lang="en-US" b="1" dirty="0" err="1" smtClean="0"/>
              <a:t>datos</a:t>
            </a:r>
            <a:r>
              <a:rPr lang="en-US" b="1" dirty="0" smtClean="0"/>
              <a:t>, </a:t>
            </a:r>
            <a:r>
              <a:rPr lang="en-US" b="1" dirty="0" err="1" smtClean="0"/>
              <a:t>estadísticas</a:t>
            </a:r>
            <a:r>
              <a:rPr lang="en-US" b="1" dirty="0" smtClean="0"/>
              <a:t>, </a:t>
            </a:r>
            <a:r>
              <a:rPr lang="en-US" b="1" dirty="0" err="1" smtClean="0"/>
              <a:t>anécdotas</a:t>
            </a:r>
            <a:r>
              <a:rPr lang="en-US" b="1" dirty="0" smtClean="0"/>
              <a:t>, </a:t>
            </a:r>
            <a:r>
              <a:rPr lang="en-US" b="1" dirty="0" err="1" smtClean="0"/>
              <a:t>opiniones</a:t>
            </a:r>
            <a:r>
              <a:rPr lang="en-US" b="1" dirty="0" smtClean="0"/>
              <a:t> de </a:t>
            </a:r>
            <a:r>
              <a:rPr lang="en-US" b="1" dirty="0" err="1" smtClean="0"/>
              <a:t>expertos</a:t>
            </a:r>
            <a:r>
              <a:rPr lang="en-US" b="1" dirty="0" smtClean="0"/>
              <a:t>, </a:t>
            </a:r>
            <a:r>
              <a:rPr lang="en-US" b="1" dirty="0" err="1" smtClean="0"/>
              <a:t>razonamiento</a:t>
            </a:r>
            <a:r>
              <a:rPr lang="en-US" b="1" dirty="0" smtClean="0"/>
              <a:t> </a:t>
            </a:r>
            <a:r>
              <a:rPr lang="en-US" b="1" dirty="0" err="1" smtClean="0"/>
              <a:t>lógico</a:t>
            </a:r>
            <a:r>
              <a:rPr lang="en-US" b="1" dirty="0"/>
              <a:t> </a:t>
            </a:r>
            <a:r>
              <a:rPr lang="en-US" b="1" dirty="0" smtClean="0"/>
              <a:t>o </a:t>
            </a:r>
            <a:r>
              <a:rPr lang="en-US" b="1" dirty="0" err="1" smtClean="0"/>
              <a:t>creencias</a:t>
            </a:r>
            <a:r>
              <a:rPr lang="en-US" b="1" dirty="0" smtClean="0"/>
              <a:t> </a:t>
            </a:r>
            <a:r>
              <a:rPr lang="en-US" b="1" dirty="0" err="1" smtClean="0"/>
              <a:t>aceptadas</a:t>
            </a:r>
            <a:r>
              <a:rPr lang="en-US" b="1" dirty="0" smtClean="0"/>
              <a:t> o </a:t>
            </a:r>
            <a:r>
              <a:rPr lang="en-US" b="1" dirty="0" err="1" smtClean="0"/>
              <a:t>populares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46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4" y="1844824"/>
            <a:ext cx="9133425" cy="4251176"/>
          </a:xfrm>
        </p:spPr>
        <p:txBody>
          <a:bodyPr/>
          <a:lstStyle/>
          <a:p>
            <a:pPr eaLnBrk="1" hangingPunct="1"/>
            <a:r>
              <a:rPr lang="es-ES_tradnl" dirty="0" smtClean="0"/>
              <a:t>La tesis es la respuesta a la pregunta (</a:t>
            </a:r>
            <a:r>
              <a:rPr lang="es-ES_tradnl" dirty="0" err="1" smtClean="0"/>
              <a:t>prompt</a:t>
            </a:r>
            <a:r>
              <a:rPr lang="es-ES_tradnl" dirty="0" smtClean="0"/>
              <a:t>).</a:t>
            </a:r>
          </a:p>
          <a:p>
            <a:pPr eaLnBrk="1" hangingPunct="1"/>
            <a:r>
              <a:rPr lang="es-ES_tradnl" dirty="0" smtClean="0"/>
              <a:t>La tesis va siempre al final de la introducción.</a:t>
            </a:r>
          </a:p>
          <a:p>
            <a:pPr eaLnBrk="1" hangingPunct="1"/>
            <a:r>
              <a:rPr lang="es-ES_tradnl" dirty="0" smtClean="0"/>
              <a:t>Debes dar por lo menos dos razones en la tesis para desarrollarlas después en los párrafos centrales.</a:t>
            </a:r>
            <a:endParaRPr lang="es-ES_tradnl" dirty="0"/>
          </a:p>
          <a:p>
            <a:pPr marL="457200" lvl="1" indent="0" eaLnBrk="1" hangingPunct="1">
              <a:buNone/>
            </a:pPr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solidFill>
                  <a:schemeClr val="tx1"/>
                </a:solidFill>
              </a:rPr>
              <a:t>3. 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</a:t>
            </a:r>
            <a:r>
              <a:rPr lang="es-ES_tradnl" dirty="0" smtClean="0">
                <a:solidFill>
                  <a:schemeClr val="tx1"/>
                </a:solidFill>
              </a:rPr>
              <a:t>desarrollo o párrafos centrales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676456" cy="4107160"/>
          </a:xfrm>
        </p:spPr>
        <p:txBody>
          <a:bodyPr/>
          <a:lstStyle/>
          <a:p>
            <a:pPr eaLnBrk="1" hangingPunct="1"/>
            <a:r>
              <a:rPr lang="es-ES_tradnl" i="1" dirty="0"/>
              <a:t>Los</a:t>
            </a:r>
            <a:r>
              <a:rPr lang="es-ES_tradnl" i="1" dirty="0">
                <a:solidFill>
                  <a:srgbClr val="FF0000"/>
                </a:solidFill>
              </a:rPr>
              <a:t> </a:t>
            </a:r>
            <a:r>
              <a:rPr lang="es-ES_tradnl" i="1" dirty="0"/>
              <a:t>p</a:t>
            </a:r>
            <a:r>
              <a:rPr lang="es-ES_tradnl" altLang="ja-JP" i="1" dirty="0"/>
              <a:t>á</a:t>
            </a:r>
            <a:r>
              <a:rPr lang="es-ES_tradnl" i="1" dirty="0"/>
              <a:t>rrafos de desarrollo</a:t>
            </a:r>
            <a:r>
              <a:rPr lang="es-ES_tradnl" dirty="0"/>
              <a:t> tienen que comenzar siempre con una </a:t>
            </a:r>
            <a:r>
              <a:rPr lang="es-ES_tradnl" i="1" dirty="0"/>
              <a:t>frase tem</a:t>
            </a:r>
            <a:r>
              <a:rPr lang="es-ES_tradnl" altLang="ja-JP" i="1" dirty="0"/>
              <a:t>á</a:t>
            </a:r>
            <a:r>
              <a:rPr lang="es-ES_tradnl" i="1" dirty="0"/>
              <a:t>tica</a:t>
            </a:r>
            <a:r>
              <a:rPr lang="es-ES_tradnl" dirty="0"/>
              <a:t>. Las frases tem</a:t>
            </a:r>
            <a:r>
              <a:rPr lang="es-ES_tradnl" altLang="ja-JP" dirty="0"/>
              <a:t>á</a:t>
            </a:r>
            <a:r>
              <a:rPr lang="es-ES_tradnl" dirty="0"/>
              <a:t>ticas son las razones que has dado en tu tesis</a:t>
            </a:r>
            <a:r>
              <a:rPr lang="es-ES_tradnl" dirty="0" smtClean="0"/>
              <a:t>.</a:t>
            </a:r>
          </a:p>
          <a:p>
            <a:pPr eaLnBrk="1" hangingPunct="1"/>
            <a:r>
              <a:rPr lang="es-ES_tradnl" dirty="0" smtClean="0"/>
              <a:t>En los párrafos centrales es donde vas a citar las fuentes.</a:t>
            </a:r>
            <a:endParaRPr lang="es-ES_tradnl" dirty="0"/>
          </a:p>
          <a:p>
            <a:pPr eaLnBrk="1" hangingPunct="1"/>
            <a:r>
              <a:rPr lang="es-ES_tradnl" dirty="0" smtClean="0"/>
              <a:t>Las citas de las fuentes son los ejemplos que vas a dar para apoyar tus opiniones.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379240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3. 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desarrollo o </a:t>
            </a:r>
            <a:r>
              <a:rPr lang="es-ES_tradnl" dirty="0" smtClean="0">
                <a:solidFill>
                  <a:schemeClr val="tx1"/>
                </a:solidFill>
              </a:rPr>
              <a:t>párrafos </a:t>
            </a:r>
            <a:r>
              <a:rPr lang="es-ES_tradnl" dirty="0"/>
              <a:t>centrales </a:t>
            </a:r>
            <a:r>
              <a:rPr lang="es-ES_tradnl" dirty="0" smtClean="0">
                <a:solidFill>
                  <a:schemeClr val="tx1"/>
                </a:solidFill>
              </a:rPr>
              <a:t>(</a:t>
            </a:r>
            <a:r>
              <a:rPr lang="es-ES_tradnl" dirty="0" err="1" smtClean="0">
                <a:solidFill>
                  <a:schemeClr val="tx1"/>
                </a:solidFill>
              </a:rPr>
              <a:t>cont</a:t>
            </a:r>
            <a:r>
              <a:rPr lang="es-ES_tradnl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/>
              <a:t>citas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…Da TODA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 smtClean="0"/>
              <a:t>necesaria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: ¿Has </a:t>
            </a:r>
            <a:r>
              <a:rPr lang="en-US" dirty="0" err="1" smtClean="0"/>
              <a:t>escrito</a:t>
            </a:r>
            <a:r>
              <a:rPr lang="en-US" dirty="0" smtClean="0"/>
              <a:t> el </a:t>
            </a:r>
            <a:r>
              <a:rPr lang="en-US" dirty="0" err="1" smtClean="0"/>
              <a:t>país</a:t>
            </a:r>
            <a:r>
              <a:rPr lang="en-US" dirty="0" smtClean="0"/>
              <a:t>?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Qué</a:t>
            </a:r>
            <a:r>
              <a:rPr lang="en-US" dirty="0" smtClean="0"/>
              <a:t>: ¿</a:t>
            </a:r>
            <a:r>
              <a:rPr lang="en-US" dirty="0" err="1"/>
              <a:t>E</a:t>
            </a:r>
            <a:r>
              <a:rPr lang="en-US" dirty="0" err="1" smtClean="0"/>
              <a:t>s</a:t>
            </a:r>
            <a:r>
              <a:rPr lang="en-US" dirty="0" smtClean="0"/>
              <a:t> un </a:t>
            </a:r>
            <a:r>
              <a:rPr lang="en-US" dirty="0" err="1" smtClean="0"/>
              <a:t>artículo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, un audio?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has </a:t>
            </a:r>
            <a:r>
              <a:rPr lang="en-US" dirty="0" err="1" smtClean="0"/>
              <a:t>escogido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?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tesis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3. Los p</a:t>
            </a:r>
            <a:r>
              <a:rPr lang="es-ES_tradnl" altLang="ja-JP" dirty="0">
                <a:solidFill>
                  <a:schemeClr val="tx1"/>
                </a:solidFill>
              </a:rPr>
              <a:t>á</a:t>
            </a:r>
            <a:r>
              <a:rPr lang="es-ES_tradnl" dirty="0">
                <a:solidFill>
                  <a:schemeClr val="tx1"/>
                </a:solidFill>
              </a:rPr>
              <a:t>rrafos de desarrollo o párrafos </a:t>
            </a:r>
            <a:r>
              <a:rPr lang="es-ES_tradnl" dirty="0"/>
              <a:t>centrales </a:t>
            </a:r>
            <a:r>
              <a:rPr lang="es-ES_tradnl" dirty="0">
                <a:solidFill>
                  <a:schemeClr val="tx1"/>
                </a:solidFill>
              </a:rPr>
              <a:t>(</a:t>
            </a:r>
            <a:r>
              <a:rPr lang="es-ES_tradnl" dirty="0" err="1">
                <a:solidFill>
                  <a:schemeClr val="tx1"/>
                </a:solidFill>
              </a:rPr>
              <a:t>cont</a:t>
            </a:r>
            <a:r>
              <a:rPr lang="es-ES_tradnl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107160"/>
          </a:xfrm>
        </p:spPr>
        <p:txBody>
          <a:bodyPr/>
          <a:lstStyle/>
          <a:p>
            <a:r>
              <a:rPr lang="en-US" dirty="0" err="1" smtClean="0"/>
              <a:t>Defiende</a:t>
            </a:r>
            <a:r>
              <a:rPr lang="en-US" dirty="0" smtClean="0"/>
              <a:t> </a:t>
            </a:r>
            <a:r>
              <a:rPr lang="en-US" dirty="0" err="1"/>
              <a:t>tus</a:t>
            </a:r>
            <a:r>
              <a:rPr lang="en-US" dirty="0"/>
              <a:t> ideas sin </a:t>
            </a:r>
            <a:r>
              <a:rPr lang="en-US" dirty="0" err="1" smtClean="0"/>
              <a:t>copiar</a:t>
            </a:r>
            <a:endParaRPr lang="en-US" dirty="0" smtClean="0"/>
          </a:p>
          <a:p>
            <a:r>
              <a:rPr lang="en-US" dirty="0" err="1" smtClean="0"/>
              <a:t>Usa</a:t>
            </a:r>
            <a:r>
              <a:rPr lang="en-US" dirty="0" smtClean="0"/>
              <a:t> los </a:t>
            </a:r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fuentes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defender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de vista y </a:t>
            </a:r>
            <a:r>
              <a:rPr lang="en-US" dirty="0" err="1" smtClean="0"/>
              <a:t>rebatir</a:t>
            </a:r>
            <a:r>
              <a:rPr lang="en-US" dirty="0" smtClean="0"/>
              <a:t> los </a:t>
            </a:r>
            <a:r>
              <a:rPr lang="en-US" dirty="0" err="1" smtClean="0"/>
              <a:t>puntos</a:t>
            </a:r>
            <a:r>
              <a:rPr lang="en-US" dirty="0" smtClean="0"/>
              <a:t> de vista </a:t>
            </a:r>
            <a:r>
              <a:rPr lang="en-US" dirty="0" err="1" smtClean="0"/>
              <a:t>opuestos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Explica</a:t>
            </a:r>
            <a:r>
              <a:rPr lang="en-US" dirty="0" smtClean="0"/>
              <a:t> con </a:t>
            </a:r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propias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dice la </a:t>
            </a:r>
            <a:r>
              <a:rPr lang="en-US" dirty="0" err="1" smtClean="0"/>
              <a:t>fuente</a:t>
            </a:r>
            <a:r>
              <a:rPr lang="en-US" dirty="0" smtClean="0"/>
              <a:t> sin </a:t>
            </a:r>
            <a:r>
              <a:rPr lang="en-US" dirty="0" err="1" smtClean="0"/>
              <a:t>copiar</a:t>
            </a:r>
            <a:r>
              <a:rPr lang="en-US" dirty="0"/>
              <a:t> </a:t>
            </a:r>
            <a:r>
              <a:rPr lang="en-US" dirty="0" smtClean="0"/>
              <a:t>de la </a:t>
            </a:r>
            <a:r>
              <a:rPr lang="en-US" dirty="0" err="1" smtClean="0"/>
              <a:t>fuente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tx1"/>
                </a:solidFill>
              </a:rPr>
              <a:t>4. La conclusi</a:t>
            </a:r>
            <a:r>
              <a:rPr lang="es-ES_tradnl" altLang="ja-JP">
                <a:solidFill>
                  <a:schemeClr val="tx1"/>
                </a:solidFill>
              </a:rPr>
              <a:t>ó</a:t>
            </a:r>
            <a:r>
              <a:rPr lang="es-ES_tradnl">
                <a:solidFill>
                  <a:schemeClr val="tx1"/>
                </a:solidFill>
              </a:rPr>
              <a:t>n</a:t>
            </a:r>
            <a:br>
              <a:rPr lang="es-ES_tradnl">
                <a:solidFill>
                  <a:schemeClr val="tx1"/>
                </a:solidFill>
              </a:rPr>
            </a:b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38728" cy="4251176"/>
          </a:xfrm>
        </p:spPr>
        <p:txBody>
          <a:bodyPr/>
          <a:lstStyle/>
          <a:p>
            <a:pPr eaLnBrk="1" hangingPunct="1"/>
            <a:r>
              <a:rPr lang="es-ES_tradnl" i="1" dirty="0"/>
              <a:t>La conclusi</a:t>
            </a:r>
            <a:r>
              <a:rPr lang="es-ES_tradnl" altLang="ja-JP" i="1" dirty="0"/>
              <a:t>ó</a:t>
            </a:r>
            <a:r>
              <a:rPr lang="es-ES_tradnl" i="1" dirty="0"/>
              <a:t>n</a:t>
            </a:r>
            <a:r>
              <a:rPr lang="es-ES_tradnl" dirty="0"/>
              <a:t> es el p</a:t>
            </a:r>
            <a:r>
              <a:rPr lang="es-ES_tradnl" altLang="ja-JP" dirty="0"/>
              <a:t>á</a:t>
            </a:r>
            <a:r>
              <a:rPr lang="es-ES_tradnl" dirty="0"/>
              <a:t>rrafo final del ensayo. En la conclusi</a:t>
            </a:r>
            <a:r>
              <a:rPr lang="es-ES_tradnl" altLang="ja-JP" dirty="0"/>
              <a:t>ó</a:t>
            </a:r>
            <a:r>
              <a:rPr lang="es-ES_tradnl" dirty="0"/>
              <a:t>n, resume tus ideas, haz una llamada a la </a:t>
            </a:r>
            <a:r>
              <a:rPr lang="es-ES_tradnl" dirty="0" smtClean="0"/>
              <a:t>acci</a:t>
            </a:r>
            <a:r>
              <a:rPr lang="es-ES_tradnl" altLang="ja-JP" dirty="0" smtClean="0"/>
              <a:t>ó</a:t>
            </a:r>
            <a:r>
              <a:rPr lang="es-ES_tradnl" dirty="0" smtClean="0"/>
              <a:t>n, sugiere </a:t>
            </a:r>
            <a:r>
              <a:rPr lang="es-ES_tradnl" dirty="0"/>
              <a:t>soluciones. </a:t>
            </a:r>
            <a:r>
              <a:rPr lang="es-ES_tradnl" dirty="0" smtClean="0"/>
              <a:t>También puedes compartir una experiencia personal.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La </a:t>
            </a:r>
            <a:r>
              <a:rPr lang="en-US" dirty="0" err="1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c</a:t>
            </a:r>
            <a:r>
              <a:rPr lang="en-US" dirty="0" err="1" smtClean="0">
                <a:solidFill>
                  <a:srgbClr val="FFE9AD"/>
                </a:solidFill>
                <a:effectLst>
                  <a:outerShdw blurRad="101600" dist="12700" dir="3600000" algn="tl" rotWithShape="0">
                    <a:srgbClr val="FF9742">
                      <a:alpha val="97000"/>
                    </a:srgbClr>
                  </a:outerShdw>
                </a:effectLst>
              </a:rPr>
              <a:t>onclusión</a:t>
            </a:r>
            <a:endParaRPr lang="en-US" dirty="0">
              <a:solidFill>
                <a:srgbClr val="FFE9AD"/>
              </a:solidFill>
              <a:effectLst>
                <a:outerShdw blurRad="101600" dist="12700" dir="3600000" algn="tl" rotWithShape="0">
                  <a:srgbClr val="FF9742">
                    <a:alpha val="97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232650" cy="53237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/>
              <a:t>Propón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solución</a:t>
            </a:r>
            <a:r>
              <a:rPr lang="en-US" sz="2800" dirty="0" smtClean="0"/>
              <a:t> o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acción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Aborda</a:t>
            </a:r>
            <a:r>
              <a:rPr lang="en-US" sz="2800" dirty="0" smtClean="0"/>
              <a:t>, argumenta, </a:t>
            </a:r>
            <a:r>
              <a:rPr lang="en-US" sz="2800" dirty="0" err="1" smtClean="0"/>
              <a:t>enfrenta</a:t>
            </a:r>
            <a:r>
              <a:rPr lang="en-US" sz="2800" dirty="0" smtClean="0"/>
              <a:t> los </a:t>
            </a:r>
            <a:r>
              <a:rPr lang="en-US" sz="2800" dirty="0" err="1" smtClean="0"/>
              <a:t>razonamientos</a:t>
            </a:r>
            <a:r>
              <a:rPr lang="en-US" sz="2800" dirty="0" smtClean="0"/>
              <a:t> en contra de </a:t>
            </a:r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postura</a:t>
            </a:r>
            <a:r>
              <a:rPr lang="en-US" sz="2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Reafirma</a:t>
            </a:r>
            <a:r>
              <a:rPr lang="en-US" sz="2800" dirty="0" smtClean="0"/>
              <a:t> la </a:t>
            </a:r>
            <a:r>
              <a:rPr lang="en-US" sz="2800" dirty="0" err="1" smtClean="0"/>
              <a:t>oración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tesis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Termina</a:t>
            </a:r>
            <a:r>
              <a:rPr lang="en-US" sz="2800" dirty="0" smtClean="0"/>
              <a:t> con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declaración</a:t>
            </a:r>
            <a:r>
              <a:rPr lang="en-US" sz="2800" dirty="0" smtClean="0"/>
              <a:t> </a:t>
            </a:r>
            <a:r>
              <a:rPr lang="en-US" sz="2800" dirty="0" err="1" smtClean="0"/>
              <a:t>fuerte</a:t>
            </a:r>
            <a:r>
              <a:rPr lang="en-US" sz="2800" dirty="0" smtClean="0"/>
              <a:t> (¿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quieres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el lector </a:t>
            </a:r>
            <a:r>
              <a:rPr lang="en-US" sz="2800" dirty="0" err="1" smtClean="0"/>
              <a:t>haga</a:t>
            </a:r>
            <a:r>
              <a:rPr lang="en-US" sz="2800" dirty="0" smtClean="0"/>
              <a:t> o </a:t>
            </a:r>
            <a:r>
              <a:rPr lang="en-US" sz="2800" dirty="0" err="1" smtClean="0"/>
              <a:t>crea</a:t>
            </a:r>
            <a:r>
              <a:rPr lang="en-US" sz="2800" dirty="0" smtClean="0"/>
              <a:t>?)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56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ensayo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772400" cy="4114800"/>
          </a:xfrm>
        </p:spPr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composición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en un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: 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párrafos</a:t>
            </a:r>
            <a:r>
              <a:rPr lang="en-US" dirty="0" smtClean="0"/>
              <a:t>: </a:t>
            </a:r>
            <a:r>
              <a:rPr lang="en-US" dirty="0" err="1" smtClean="0"/>
              <a:t>introducción</a:t>
            </a:r>
            <a:r>
              <a:rPr lang="en-US" dirty="0" smtClean="0"/>
              <a:t>, 3 </a:t>
            </a:r>
            <a:r>
              <a:rPr lang="en-US" dirty="0" err="1" smtClean="0"/>
              <a:t>párrafos</a:t>
            </a:r>
            <a:r>
              <a:rPr lang="en-US" dirty="0" smtClean="0"/>
              <a:t> </a:t>
            </a:r>
            <a:r>
              <a:rPr lang="en-US" dirty="0" err="1" smtClean="0"/>
              <a:t>centrales</a:t>
            </a:r>
            <a:r>
              <a:rPr lang="en-US" dirty="0" smtClean="0"/>
              <a:t>, </a:t>
            </a:r>
            <a:r>
              <a:rPr lang="en-US" dirty="0" err="1" smtClean="0"/>
              <a:t>conclusión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oraciones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párrafo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ESCRIBIR LEGIBLE.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3854">
            <a:off x="6199786" y="3845983"/>
            <a:ext cx="2160240" cy="26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67396"/>
              </p:ext>
            </p:extLst>
          </p:nvPr>
        </p:nvGraphicFramePr>
        <p:xfrm>
          <a:off x="251520" y="332656"/>
          <a:ext cx="867943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4" imgW="9486900" imgH="6769100" progId="Word.Document.12">
                  <p:embed/>
                </p:oleObj>
              </mc:Choice>
              <mc:Fallback>
                <p:oleObj name="Document" r:id="rId4" imgW="9486900" imgH="676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32656"/>
                        <a:ext cx="867943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2664" cy="1307232"/>
          </a:xfrm>
        </p:spPr>
        <p:txBody>
          <a:bodyPr/>
          <a:lstStyle/>
          <a:p>
            <a:r>
              <a:rPr lang="en-US" dirty="0" err="1" smtClean="0"/>
              <a:t>Guía</a:t>
            </a:r>
            <a:r>
              <a:rPr lang="en-US" dirty="0" smtClean="0"/>
              <a:t> de </a:t>
            </a:r>
            <a:r>
              <a:rPr lang="en-US" dirty="0" err="1" smtClean="0"/>
              <a:t>evaluación</a:t>
            </a:r>
            <a:r>
              <a:rPr lang="en-US" dirty="0" smtClean="0"/>
              <a:t>: </a:t>
            </a:r>
            <a:r>
              <a:rPr lang="en-US" dirty="0" err="1" smtClean="0"/>
              <a:t>Ensayo</a:t>
            </a:r>
            <a:r>
              <a:rPr lang="en-US" dirty="0" smtClean="0"/>
              <a:t> #1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11427"/>
              </p:ext>
            </p:extLst>
          </p:nvPr>
        </p:nvGraphicFramePr>
        <p:xfrm>
          <a:off x="251520" y="2852936"/>
          <a:ext cx="8642088" cy="338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6997700" imgH="2743200" progId="Word.Document.12">
                  <p:embed/>
                </p:oleObj>
              </mc:Choice>
              <mc:Fallback>
                <p:oleObj name="Document" r:id="rId4" imgW="69977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852936"/>
                        <a:ext cx="8642088" cy="3387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152128"/>
          </a:xfrm>
        </p:spPr>
        <p:txBody>
          <a:bodyPr/>
          <a:lstStyle/>
          <a:p>
            <a:r>
              <a:rPr lang="en-US" dirty="0" smtClean="0"/>
              <a:t>Dos </a:t>
            </a:r>
            <a:r>
              <a:rPr lang="en-US" dirty="0" err="1"/>
              <a:t>e</a:t>
            </a:r>
            <a:r>
              <a:rPr lang="en-US" dirty="0" err="1" smtClean="0"/>
              <a:t>jemplos</a:t>
            </a:r>
            <a:r>
              <a:rPr lang="en-US" dirty="0" smtClean="0"/>
              <a:t> de </a:t>
            </a:r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/>
          <a:lstStyle/>
          <a:p>
            <a:pPr marL="0" indent="0">
              <a:buNone/>
            </a:pPr>
            <a:r>
              <a:rPr lang="es-ES_tradnl" sz="1800" dirty="0" smtClean="0"/>
              <a:t>	</a:t>
            </a:r>
            <a:r>
              <a:rPr lang="es-ES_tradnl" sz="2000" dirty="0"/>
              <a:t>La cirugía plástica es una rama de la </a:t>
            </a:r>
            <a:r>
              <a:rPr lang="es-ES_tradnl" sz="2000" dirty="0" smtClean="0"/>
              <a:t>_______________ </a:t>
            </a:r>
            <a:r>
              <a:rPr lang="es-ES_tradnl" sz="2000" dirty="0"/>
              <a:t>que se ocupa de corregir deformidades </a:t>
            </a:r>
            <a:r>
              <a:rPr lang="es-ES_tradnl" sz="2000" dirty="0" smtClean="0"/>
              <a:t>que pueden </a:t>
            </a:r>
            <a:r>
              <a:rPr lang="es-ES_tradnl" sz="2000" dirty="0"/>
              <a:t>causar dificultades de integración social. </a:t>
            </a:r>
            <a:r>
              <a:rPr lang="es-ES_tradnl" sz="2000" dirty="0" smtClean="0"/>
              <a:t>Pero también ___________ personas se operan para </a:t>
            </a:r>
            <a:r>
              <a:rPr lang="es-ES_tradnl" sz="2000" dirty="0"/>
              <a:t>corregir pequeñas imperfecciones </a:t>
            </a:r>
            <a:r>
              <a:rPr lang="es-ES_tradnl" sz="2000" dirty="0" smtClean="0"/>
              <a:t>físicas, con la esperanza de mejorar su apariencia y su ____________. </a:t>
            </a:r>
            <a:r>
              <a:rPr lang="es-ES_tradnl" sz="2000" i="1" dirty="0" smtClean="0"/>
              <a:t>Sin </a:t>
            </a:r>
            <a:r>
              <a:rPr lang="es-ES_tradnl" sz="2000" i="1" dirty="0"/>
              <a:t>embargo, la cirugía plástica </a:t>
            </a:r>
            <a:r>
              <a:rPr lang="es-ES_tradnl" sz="2000" i="1" dirty="0" smtClean="0"/>
              <a:t>______ ayuda </a:t>
            </a:r>
            <a:r>
              <a:rPr lang="es-ES_tradnl" sz="2000" i="1" dirty="0"/>
              <a:t>a mejorar la autoestima, porque la autoestima no se basa en el aspecto físico, y estas personas solo están internalizando posturas racistas y sexistas que tiene la sociedad.</a:t>
            </a:r>
            <a:endParaRPr lang="en-US" sz="2000" i="1" dirty="0"/>
          </a:p>
          <a:p>
            <a:pPr marL="0" indent="0">
              <a:buNone/>
            </a:pPr>
            <a:endParaRPr lang="es-ES_tradnl" sz="2000" dirty="0" smtClean="0"/>
          </a:p>
          <a:p>
            <a:pPr marL="0" indent="0">
              <a:buNone/>
            </a:pPr>
            <a:r>
              <a:rPr lang="es-ES_tradnl" sz="2000" dirty="0"/>
              <a:t>	</a:t>
            </a:r>
            <a:r>
              <a:rPr lang="es-ES_tradnl" sz="2000" dirty="0" smtClean="0">
                <a:solidFill>
                  <a:srgbClr val="0000FF"/>
                </a:solidFill>
              </a:rPr>
              <a:t>La </a:t>
            </a:r>
            <a:r>
              <a:rPr lang="es-ES_tradnl" sz="2000" dirty="0">
                <a:solidFill>
                  <a:srgbClr val="0000FF"/>
                </a:solidFill>
              </a:rPr>
              <a:t>cirugía plástica es una rama de la medicina que se ocupa de corregir deformidades </a:t>
            </a:r>
            <a:r>
              <a:rPr lang="es-ES_tradnl" sz="2000" dirty="0" smtClean="0">
                <a:solidFill>
                  <a:srgbClr val="0000FF"/>
                </a:solidFill>
              </a:rPr>
              <a:t>que </a:t>
            </a:r>
            <a:r>
              <a:rPr lang="es-ES_tradnl" sz="2000" dirty="0">
                <a:solidFill>
                  <a:srgbClr val="0000FF"/>
                </a:solidFill>
              </a:rPr>
              <a:t>puedan causar dificultades de integración social. </a:t>
            </a:r>
            <a:r>
              <a:rPr lang="es-ES_tradnl" sz="2000" i="1" dirty="0">
                <a:solidFill>
                  <a:srgbClr val="0000FF"/>
                </a:solidFill>
              </a:rPr>
              <a:t>Pero también ___________ personas </a:t>
            </a:r>
            <a:r>
              <a:rPr lang="es-ES_tradnl" sz="2000" i="1" dirty="0" smtClean="0">
                <a:solidFill>
                  <a:srgbClr val="0000FF"/>
                </a:solidFill>
              </a:rPr>
              <a:t>se </a:t>
            </a:r>
            <a:r>
              <a:rPr lang="es-ES_tradnl" sz="2000" i="1" dirty="0">
                <a:solidFill>
                  <a:srgbClr val="0000FF"/>
                </a:solidFill>
              </a:rPr>
              <a:t>operan para corregir pequeñas imperfecciones físicas, con la esperanza de mejorar su apariencia y su ____________</a:t>
            </a:r>
            <a:r>
              <a:rPr lang="es-ES_tradnl" sz="2000" i="1" dirty="0" smtClean="0">
                <a:solidFill>
                  <a:srgbClr val="0000FF"/>
                </a:solidFill>
              </a:rPr>
              <a:t>.</a:t>
            </a:r>
            <a:r>
              <a:rPr lang="es-ES_tradnl" sz="2000" i="1" dirty="0">
                <a:solidFill>
                  <a:srgbClr val="0000FF"/>
                </a:solidFill>
              </a:rPr>
              <a:t> </a:t>
            </a:r>
            <a:r>
              <a:rPr lang="es-ES_tradnl" sz="2000" i="1" dirty="0" smtClean="0">
                <a:solidFill>
                  <a:srgbClr val="0000FF"/>
                </a:solidFill>
              </a:rPr>
              <a:t> La </a:t>
            </a:r>
            <a:r>
              <a:rPr lang="es-ES_tradnl" sz="2000" i="1" dirty="0">
                <a:solidFill>
                  <a:srgbClr val="0000FF"/>
                </a:solidFill>
              </a:rPr>
              <a:t>cirugía plástica </a:t>
            </a:r>
            <a:r>
              <a:rPr lang="es-ES_tradnl" sz="2000" i="1" dirty="0" smtClean="0">
                <a:solidFill>
                  <a:srgbClr val="0000FF"/>
                </a:solidFill>
              </a:rPr>
              <a:t>te </a:t>
            </a:r>
            <a:r>
              <a:rPr lang="es-ES_tradnl" sz="2000" i="1" dirty="0">
                <a:solidFill>
                  <a:srgbClr val="0000FF"/>
                </a:solidFill>
              </a:rPr>
              <a:t>ayuda a subir la </a:t>
            </a:r>
            <a:r>
              <a:rPr lang="es-ES_tradnl" sz="2000" i="1" dirty="0" smtClean="0">
                <a:solidFill>
                  <a:srgbClr val="0000FF"/>
                </a:solidFill>
              </a:rPr>
              <a:t>autoestima</a:t>
            </a:r>
            <a:r>
              <a:rPr lang="es-ES_tradnl" sz="2000" i="1" dirty="0">
                <a:solidFill>
                  <a:srgbClr val="0000FF"/>
                </a:solidFill>
              </a:rPr>
              <a:t> </a:t>
            </a:r>
            <a:r>
              <a:rPr lang="es-ES_tradnl" sz="2000" i="1" dirty="0" smtClean="0">
                <a:solidFill>
                  <a:srgbClr val="0000FF"/>
                </a:solidFill>
              </a:rPr>
              <a:t>porque </a:t>
            </a:r>
            <a:r>
              <a:rPr lang="en-US" sz="2000" i="1" dirty="0" err="1" smtClean="0">
                <a:solidFill>
                  <a:srgbClr val="0000FF"/>
                </a:solidFill>
              </a:rPr>
              <a:t>mejora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tu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nivel</a:t>
            </a:r>
            <a:r>
              <a:rPr lang="en-US" sz="2000" i="1" dirty="0" smtClean="0">
                <a:solidFill>
                  <a:srgbClr val="0000FF"/>
                </a:solidFill>
              </a:rPr>
              <a:t> de </a:t>
            </a:r>
            <a:r>
              <a:rPr lang="en-US" sz="2000" i="1" dirty="0" err="1" smtClean="0">
                <a:solidFill>
                  <a:srgbClr val="0000FF"/>
                </a:solidFill>
              </a:rPr>
              <a:t>aceptación</a:t>
            </a:r>
            <a:r>
              <a:rPr lang="en-US" sz="2000" i="1" dirty="0" smtClean="0">
                <a:solidFill>
                  <a:srgbClr val="0000FF"/>
                </a:solidFill>
              </a:rPr>
              <a:t> social, </a:t>
            </a:r>
            <a:r>
              <a:rPr lang="en-US" sz="2000" i="1" dirty="0" err="1" smtClean="0">
                <a:solidFill>
                  <a:srgbClr val="0000FF"/>
                </a:solidFill>
              </a:rPr>
              <a:t>te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ayuda</a:t>
            </a:r>
            <a:r>
              <a:rPr lang="en-US" sz="2000" i="1" dirty="0" smtClean="0">
                <a:solidFill>
                  <a:srgbClr val="0000FF"/>
                </a:solidFill>
              </a:rPr>
              <a:t> a </a:t>
            </a:r>
            <a:r>
              <a:rPr lang="en-US" sz="2000" i="1" dirty="0" err="1" smtClean="0">
                <a:solidFill>
                  <a:srgbClr val="0000FF"/>
                </a:solidFill>
              </a:rPr>
              <a:t>conseguir</a:t>
            </a:r>
            <a:r>
              <a:rPr lang="en-US" sz="2000" i="1" dirty="0" smtClean="0">
                <a:solidFill>
                  <a:srgbClr val="0000FF"/>
                </a:solidFill>
              </a:rPr>
              <a:t> un </a:t>
            </a:r>
            <a:r>
              <a:rPr lang="en-US" sz="2000" i="1" dirty="0" err="1" smtClean="0">
                <a:solidFill>
                  <a:srgbClr val="0000FF"/>
                </a:solidFill>
              </a:rPr>
              <a:t>trabajo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mejor</a:t>
            </a:r>
            <a:r>
              <a:rPr lang="en-US" sz="2000" i="1" dirty="0" smtClean="0">
                <a:solidFill>
                  <a:srgbClr val="0000FF"/>
                </a:solidFill>
              </a:rPr>
              <a:t> y </a:t>
            </a:r>
            <a:r>
              <a:rPr lang="en-US" sz="2000" i="1" dirty="0" err="1" smtClean="0">
                <a:solidFill>
                  <a:srgbClr val="0000FF"/>
                </a:solidFill>
              </a:rPr>
              <a:t>beneficia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tanto</a:t>
            </a:r>
            <a:r>
              <a:rPr lang="en-US" sz="2000" i="1" dirty="0" smtClean="0">
                <a:solidFill>
                  <a:srgbClr val="0000FF"/>
                </a:solidFill>
              </a:rPr>
              <a:t> a hombres </a:t>
            </a:r>
            <a:r>
              <a:rPr lang="en-US" sz="2000" i="1" dirty="0" err="1" smtClean="0">
                <a:solidFill>
                  <a:srgbClr val="0000FF"/>
                </a:solidFill>
              </a:rPr>
              <a:t>como</a:t>
            </a:r>
            <a:r>
              <a:rPr lang="en-US" sz="2000" i="1" dirty="0" smtClean="0">
                <a:solidFill>
                  <a:srgbClr val="0000FF"/>
                </a:solidFill>
              </a:rPr>
              <a:t> a </a:t>
            </a:r>
            <a:r>
              <a:rPr lang="en-US" sz="2000" i="1" dirty="0" err="1" smtClean="0">
                <a:solidFill>
                  <a:srgbClr val="0000FF"/>
                </a:solidFill>
              </a:rPr>
              <a:t>mujeres</a:t>
            </a:r>
            <a:r>
              <a:rPr lang="en-US" sz="2000" i="1" dirty="0" smtClean="0">
                <a:solidFill>
                  <a:srgbClr val="0000FF"/>
                </a:solidFill>
              </a:rPr>
              <a:t>.</a:t>
            </a:r>
            <a:endParaRPr lang="en-U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30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477" y="187423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896544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	En </a:t>
            </a:r>
            <a:r>
              <a:rPr lang="es-ES_tradnl" dirty="0"/>
              <a:t>resumidas cuentas, es una lástima vivir en un mundo donde no se aprecie la singularidad de las personas, </a:t>
            </a:r>
            <a:r>
              <a:rPr lang="es-ES_tradnl" dirty="0" smtClean="0"/>
              <a:t>aquello </a:t>
            </a:r>
            <a:r>
              <a:rPr lang="es-ES_tradnl" dirty="0"/>
              <a:t>que nos hace </a:t>
            </a:r>
            <a:r>
              <a:rPr lang="es-ES_tradnl" dirty="0" smtClean="0"/>
              <a:t>únicos</a:t>
            </a:r>
            <a:r>
              <a:rPr lang="es-ES_tradnl" dirty="0"/>
              <a:t>. Debemos luchar por un mundo mejor y contra estos mensajes que nos llegan constantemente de los medios de comunicación. Quiérete a ti mismo, acéptate como eres, mejora y supérate con tu propio </a:t>
            </a:r>
            <a:r>
              <a:rPr lang="es-ES_tradnl" dirty="0" smtClean="0"/>
              <a:t>esfuerzo. Trata también de rodearte de personas que te quieran y te traten bien. Este es el secreto de la verdadera autoestima.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85" y="588529"/>
            <a:ext cx="7583488" cy="1948741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E982"/>
                </a:solidFill>
              </a:rPr>
              <a:t>También</a:t>
            </a:r>
            <a:r>
              <a:rPr lang="en-US" sz="3200" dirty="0" smtClean="0">
                <a:solidFill>
                  <a:srgbClr val="FFE982"/>
                </a:solidFill>
              </a:rPr>
              <a:t>, en la </a:t>
            </a:r>
            <a:r>
              <a:rPr lang="en-US" sz="3200" dirty="0" err="1">
                <a:solidFill>
                  <a:srgbClr val="FFE982"/>
                </a:solidFill>
              </a:rPr>
              <a:t>c</a:t>
            </a:r>
            <a:r>
              <a:rPr lang="en-US" sz="3200" dirty="0" err="1" smtClean="0">
                <a:solidFill>
                  <a:srgbClr val="FFE982"/>
                </a:solidFill>
              </a:rPr>
              <a:t>onclusión</a:t>
            </a:r>
            <a:r>
              <a:rPr lang="en-US" sz="3200" dirty="0" smtClean="0">
                <a:solidFill>
                  <a:srgbClr val="FFE982"/>
                </a:solidFill>
              </a:rPr>
              <a:t> se </a:t>
            </a:r>
            <a:r>
              <a:rPr lang="en-US" sz="3200" dirty="0" err="1">
                <a:solidFill>
                  <a:srgbClr val="FFE982"/>
                </a:solidFill>
              </a:rPr>
              <a:t>p</a:t>
            </a:r>
            <a:r>
              <a:rPr lang="en-US" sz="3200" dirty="0" err="1" smtClean="0">
                <a:solidFill>
                  <a:srgbClr val="FFE982"/>
                </a:solidFill>
              </a:rPr>
              <a:t>uede</a:t>
            </a:r>
            <a:r>
              <a:rPr lang="en-US" sz="3200" dirty="0" smtClean="0">
                <a:solidFill>
                  <a:srgbClr val="FFE982"/>
                </a:solidFill>
              </a:rPr>
              <a:t> </a:t>
            </a:r>
            <a:r>
              <a:rPr lang="en-US" sz="3200" dirty="0" err="1">
                <a:solidFill>
                  <a:srgbClr val="FFE982"/>
                </a:solidFill>
              </a:rPr>
              <a:t>h</a:t>
            </a:r>
            <a:r>
              <a:rPr lang="en-US" sz="3200" dirty="0" err="1" smtClean="0">
                <a:solidFill>
                  <a:srgbClr val="FFE982"/>
                </a:solidFill>
              </a:rPr>
              <a:t>acer</a:t>
            </a:r>
            <a:r>
              <a:rPr lang="en-US" sz="3200" dirty="0" smtClean="0">
                <a:solidFill>
                  <a:srgbClr val="FFE982"/>
                </a:solidFill>
              </a:rPr>
              <a:t> </a:t>
            </a:r>
            <a:r>
              <a:rPr lang="en-US" sz="3200" dirty="0" err="1" smtClean="0">
                <a:solidFill>
                  <a:srgbClr val="FFE982"/>
                </a:solidFill>
              </a:rPr>
              <a:t>frente</a:t>
            </a:r>
            <a:r>
              <a:rPr lang="en-US" sz="3200" dirty="0" smtClean="0">
                <a:solidFill>
                  <a:srgbClr val="FFE982"/>
                </a:solidFill>
              </a:rPr>
              <a:t> a </a:t>
            </a:r>
            <a:r>
              <a:rPr lang="en-US" sz="3200" dirty="0" err="1" smtClean="0">
                <a:solidFill>
                  <a:srgbClr val="FFE982"/>
                </a:solidFill>
              </a:rPr>
              <a:t>las</a:t>
            </a:r>
            <a:r>
              <a:rPr lang="en-US" sz="3200" dirty="0" smtClean="0">
                <a:solidFill>
                  <a:srgbClr val="FFE982"/>
                </a:solidFill>
              </a:rPr>
              <a:t> </a:t>
            </a:r>
            <a:r>
              <a:rPr lang="en-US" sz="3200" dirty="0" err="1">
                <a:solidFill>
                  <a:srgbClr val="FFE982"/>
                </a:solidFill>
              </a:rPr>
              <a:t>o</a:t>
            </a:r>
            <a:r>
              <a:rPr lang="en-US" sz="3200" dirty="0" err="1" smtClean="0">
                <a:solidFill>
                  <a:srgbClr val="FFE982"/>
                </a:solidFill>
              </a:rPr>
              <a:t>bjeciones</a:t>
            </a:r>
            <a:endParaRPr lang="en-US" sz="3200" dirty="0">
              <a:solidFill>
                <a:srgbClr val="FFE9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85" y="2330894"/>
            <a:ext cx="7232650" cy="4304855"/>
          </a:xfrm>
          <a:solidFill>
            <a:srgbClr val="7EE7E7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Propón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una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solución</a:t>
            </a:r>
            <a:r>
              <a:rPr lang="en-US" sz="2800" dirty="0" smtClean="0">
                <a:solidFill>
                  <a:srgbClr val="0000FF"/>
                </a:solidFill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</a:rPr>
              <a:t>una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acción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AF3251"/>
                </a:solidFill>
              </a:rPr>
              <a:t>Aborda</a:t>
            </a:r>
            <a:r>
              <a:rPr lang="en-US" sz="2800" b="1" dirty="0" smtClean="0">
                <a:solidFill>
                  <a:srgbClr val="AF3251"/>
                </a:solidFill>
              </a:rPr>
              <a:t>, argumenta, </a:t>
            </a:r>
            <a:r>
              <a:rPr lang="en-US" sz="2800" b="1" dirty="0" err="1" smtClean="0">
                <a:solidFill>
                  <a:srgbClr val="AF3251"/>
                </a:solidFill>
              </a:rPr>
              <a:t>enfrenta</a:t>
            </a:r>
            <a:r>
              <a:rPr lang="en-US" sz="2800" b="1" dirty="0" smtClean="0">
                <a:solidFill>
                  <a:srgbClr val="AF3251"/>
                </a:solidFill>
              </a:rPr>
              <a:t> los </a:t>
            </a:r>
            <a:r>
              <a:rPr lang="en-US" sz="2800" b="1" dirty="0" err="1" smtClean="0">
                <a:solidFill>
                  <a:srgbClr val="AF3251"/>
                </a:solidFill>
              </a:rPr>
              <a:t>razonamientos</a:t>
            </a:r>
            <a:r>
              <a:rPr lang="en-US" sz="2800" b="1" dirty="0" smtClean="0">
                <a:solidFill>
                  <a:srgbClr val="AF3251"/>
                </a:solidFill>
              </a:rPr>
              <a:t> en contra de </a:t>
            </a:r>
            <a:r>
              <a:rPr lang="en-US" sz="2800" b="1" dirty="0" err="1" smtClean="0">
                <a:solidFill>
                  <a:srgbClr val="AF3251"/>
                </a:solidFill>
              </a:rPr>
              <a:t>tu</a:t>
            </a:r>
            <a:r>
              <a:rPr lang="en-US" sz="2800" b="1" dirty="0" smtClean="0">
                <a:solidFill>
                  <a:srgbClr val="AF3251"/>
                </a:solidFill>
              </a:rPr>
              <a:t> </a:t>
            </a:r>
            <a:r>
              <a:rPr lang="en-US" sz="2800" b="1" dirty="0" err="1" smtClean="0">
                <a:solidFill>
                  <a:srgbClr val="AF3251"/>
                </a:solidFill>
              </a:rPr>
              <a:t>postura</a:t>
            </a:r>
            <a:r>
              <a:rPr lang="en-US" sz="2800" b="1" dirty="0" smtClean="0">
                <a:solidFill>
                  <a:srgbClr val="AF325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Reafirma</a:t>
            </a:r>
            <a:r>
              <a:rPr lang="en-US" sz="2800" dirty="0" smtClean="0">
                <a:solidFill>
                  <a:srgbClr val="0000FF"/>
                </a:solidFill>
              </a:rPr>
              <a:t> la </a:t>
            </a:r>
            <a:r>
              <a:rPr lang="en-US" sz="2800" dirty="0" err="1" smtClean="0">
                <a:solidFill>
                  <a:srgbClr val="0000FF"/>
                </a:solidFill>
              </a:rPr>
              <a:t>oración</a:t>
            </a:r>
            <a:r>
              <a:rPr lang="en-US" sz="2800" dirty="0" smtClean="0">
                <a:solidFill>
                  <a:srgbClr val="0000FF"/>
                </a:solidFill>
              </a:rPr>
              <a:t> de </a:t>
            </a:r>
            <a:r>
              <a:rPr lang="en-US" sz="2800" dirty="0" err="1" smtClean="0">
                <a:solidFill>
                  <a:srgbClr val="0000FF"/>
                </a:solidFill>
              </a:rPr>
              <a:t>tesis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err="1" smtClean="0">
                <a:solidFill>
                  <a:srgbClr val="0000FF"/>
                </a:solidFill>
              </a:rPr>
              <a:t>Termina</a:t>
            </a:r>
            <a:r>
              <a:rPr lang="en-US" sz="2800" dirty="0" smtClean="0">
                <a:solidFill>
                  <a:srgbClr val="0000FF"/>
                </a:solidFill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</a:rPr>
              <a:t>una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declaración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fuerte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(¿</a:t>
            </a:r>
            <a:r>
              <a:rPr lang="en-US" sz="2800" dirty="0" err="1" smtClean="0">
                <a:solidFill>
                  <a:srgbClr val="0000FF"/>
                </a:solidFill>
              </a:rPr>
              <a:t>Qué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quieres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que</a:t>
            </a:r>
            <a:r>
              <a:rPr lang="en-US" sz="2800" dirty="0" smtClean="0">
                <a:solidFill>
                  <a:srgbClr val="0000FF"/>
                </a:solidFill>
              </a:rPr>
              <a:t> el lector </a:t>
            </a:r>
            <a:r>
              <a:rPr lang="en-US" sz="2800" dirty="0" err="1" smtClean="0">
                <a:solidFill>
                  <a:srgbClr val="0000FF"/>
                </a:solidFill>
              </a:rPr>
              <a:t>haga</a:t>
            </a:r>
            <a:r>
              <a:rPr lang="en-US" sz="2800" dirty="0" smtClean="0">
                <a:solidFill>
                  <a:srgbClr val="0000FF"/>
                </a:solidFill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</a:rPr>
              <a:t>crea</a:t>
            </a:r>
            <a:r>
              <a:rPr lang="en-US" sz="2800" dirty="0" smtClean="0">
                <a:solidFill>
                  <a:srgbClr val="0000FF"/>
                </a:solidFill>
              </a:rPr>
              <a:t>?)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855" y="86744"/>
            <a:ext cx="4796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onclusión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en-US" dirty="0" err="1" smtClean="0"/>
              <a:t>Campanazo</a:t>
            </a:r>
            <a:r>
              <a:rPr lang="en-US" dirty="0" smtClean="0"/>
              <a:t> (5 </a:t>
            </a:r>
            <a:r>
              <a:rPr lang="en-US" dirty="0" err="1" smtClean="0"/>
              <a:t>minutos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son los 5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 </a:t>
            </a:r>
            <a:r>
              <a:rPr lang="en-US" dirty="0" err="1" smtClean="0"/>
              <a:t>detalle</a:t>
            </a:r>
            <a:r>
              <a:rPr lang="en-US" dirty="0" smtClean="0"/>
              <a:t>. Describe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llevar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párrafo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s-ES_tradnl" dirty="0" smtClean="0"/>
              <a:t>Recordatorio: Llévense sus materiales del cuarto 208. Pases 5to periodo. Paseo mañana. 10:15am.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99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(Final de la </a:t>
            </a:r>
            <a:r>
              <a:rPr lang="en-US" sz="1800" dirty="0" err="1" smtClean="0"/>
              <a:t>unidad</a:t>
            </a:r>
            <a:r>
              <a:rPr lang="en-US" sz="1800" dirty="0" smtClean="0"/>
              <a:t> 1: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familias</a:t>
            </a:r>
            <a:r>
              <a:rPr lang="en-US" sz="1800" dirty="0" smtClean="0"/>
              <a:t> y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comunidades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3177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373216"/>
            <a:ext cx="7200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-15 minutos para repasar sus materiales.</a:t>
            </a:r>
          </a:p>
          <a:p>
            <a:endParaRPr lang="es-ES_tradnl" dirty="0"/>
          </a:p>
          <a:p>
            <a:r>
              <a:rPr lang="es-ES_tradnl" dirty="0" smtClean="0"/>
              <a:t>- Elige 3 fuentes. Intenta usar una fuente auditiva.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12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Comales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114800"/>
          </a:xfrm>
        </p:spPr>
        <p:txBody>
          <a:bodyPr/>
          <a:lstStyle/>
          <a:p>
            <a:r>
              <a:rPr lang="es-ES_tradnl" sz="1800" dirty="0" smtClean="0"/>
              <a:t>Vamos a caminar desde IHSCA a los Comales.</a:t>
            </a:r>
          </a:p>
          <a:p>
            <a:r>
              <a:rPr lang="es-ES_tradnl" sz="1800" dirty="0" smtClean="0"/>
              <a:t>Nos esperan entre las 11:00am-11:15am.</a:t>
            </a:r>
          </a:p>
          <a:p>
            <a:r>
              <a:rPr lang="es-ES_tradnl" sz="1800" dirty="0" smtClean="0"/>
              <a:t>Pagan por mesa. Propina, cambio.</a:t>
            </a:r>
          </a:p>
          <a:p>
            <a:r>
              <a:rPr lang="es-ES_tradnl" sz="1800" dirty="0" smtClean="0"/>
              <a:t>Caminaremos a las 12:25pm.</a:t>
            </a:r>
          </a:p>
          <a:p>
            <a:r>
              <a:rPr lang="es-ES_tradnl" sz="1800" dirty="0" smtClean="0"/>
              <a:t>Nos esperan en el museo a las 1:00pm. Tour en español. </a:t>
            </a:r>
          </a:p>
          <a:p>
            <a:r>
              <a:rPr lang="es-ES_tradnl" sz="1800" dirty="0" smtClean="0"/>
              <a:t>A la 1:45 termina el tour.</a:t>
            </a:r>
          </a:p>
          <a:p>
            <a:endParaRPr lang="es-ES_tradnl" sz="1800" dirty="0"/>
          </a:p>
          <a:p>
            <a:r>
              <a:rPr lang="es-ES_tradnl" sz="1800" dirty="0" smtClean="0"/>
              <a:t>Nos separaremos en grupos de 10. Hay tres salas y una tienda. La tienda es como una exhibición. Habrá mucha gente.</a:t>
            </a:r>
          </a:p>
          <a:p>
            <a:endParaRPr lang="es-ES_tradnl" sz="1800" dirty="0"/>
          </a:p>
          <a:p>
            <a:r>
              <a:rPr lang="es-ES_tradnl" sz="1800" dirty="0" smtClean="0"/>
              <a:t>Duren aproximadamente 15 minutos en cada galería. Elijan la obra que </a:t>
            </a:r>
            <a:r>
              <a:rPr lang="es-ES_tradnl" sz="1800" dirty="0" smtClean="0">
                <a:latin typeface="Arial"/>
                <a:cs typeface="Arial"/>
              </a:rPr>
              <a:t>más les guste. Tomen una fotografía </a:t>
            </a:r>
            <a:r>
              <a:rPr lang="es-ES_tradnl" sz="2200" b="1" dirty="0" smtClean="0">
                <a:latin typeface="Arial"/>
                <a:cs typeface="Arial"/>
              </a:rPr>
              <a:t>sin flash.</a:t>
            </a:r>
          </a:p>
          <a:p>
            <a:r>
              <a:rPr lang="es-ES_tradnl" sz="1800" dirty="0" smtClean="0">
                <a:latin typeface="Arial"/>
                <a:cs typeface="Arial"/>
              </a:rPr>
              <a:t>No toquen el arte. No se acerquen mucho.</a:t>
            </a:r>
          </a:p>
          <a:p>
            <a:endParaRPr lang="es-ES_tradnl" sz="1800" dirty="0">
              <a:latin typeface="Arial"/>
              <a:cs typeface="Arial"/>
            </a:endParaRPr>
          </a:p>
          <a:p>
            <a:r>
              <a:rPr lang="es-ES_tradnl" sz="1800" dirty="0" smtClean="0">
                <a:latin typeface="Arial"/>
                <a:cs typeface="Arial"/>
              </a:rPr>
              <a:t>A las 2:30 empezaremos a caminar a IHSCA. 3:00pm. Estaremos de regreso.</a:t>
            </a:r>
          </a:p>
          <a:p>
            <a:endParaRPr lang="es-ES_tradnl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Preámbulo</a:t>
            </a:r>
            <a:r>
              <a:rPr lang="en-US" dirty="0"/>
              <a:t>: Rodeo o </a:t>
            </a:r>
            <a:r>
              <a:rPr lang="en-US" dirty="0" err="1"/>
              <a:t>digresión</a:t>
            </a:r>
            <a:r>
              <a:rPr lang="en-US" dirty="0"/>
              <a:t> con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evita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</a:t>
            </a:r>
            <a:r>
              <a:rPr lang="en-US" dirty="0" err="1"/>
              <a:t>claramente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Bosquejo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 </a:t>
            </a:r>
            <a:r>
              <a:rPr lang="en-US" dirty="0" err="1" smtClean="0"/>
              <a:t>Escribir</a:t>
            </a:r>
            <a:r>
              <a:rPr lang="en-US" dirty="0" smtClean="0"/>
              <a:t> el </a:t>
            </a:r>
            <a:r>
              <a:rPr lang="en-US" dirty="0" err="1" smtClean="0"/>
              <a:t>ensayo</a:t>
            </a:r>
            <a:r>
              <a:rPr lang="en-US" dirty="0" smtClean="0"/>
              <a:t>. (20 </a:t>
            </a:r>
            <a:r>
              <a:rPr lang="en-US" dirty="0" err="1" smtClean="0"/>
              <a:t>minutos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2: </a:t>
            </a:r>
            <a:r>
              <a:rPr lang="en-US" dirty="0" err="1" smtClean="0"/>
              <a:t>Revisar</a:t>
            </a:r>
            <a:r>
              <a:rPr lang="en-US" dirty="0" smtClean="0"/>
              <a:t> el </a:t>
            </a:r>
            <a:r>
              <a:rPr lang="en-US" dirty="0" err="1" smtClean="0"/>
              <a:t>ensayo</a:t>
            </a:r>
            <a:endParaRPr lang="en-US" dirty="0" smtClean="0"/>
          </a:p>
          <a:p>
            <a:r>
              <a:rPr lang="en-US" dirty="0" smtClean="0"/>
              <a:t>3: El </a:t>
            </a:r>
            <a:r>
              <a:rPr lang="en-US" dirty="0" err="1" smtClean="0"/>
              <a:t>alfabeto</a:t>
            </a:r>
            <a:r>
              <a:rPr lang="en-US" dirty="0" smtClean="0"/>
              <a:t>/</a:t>
            </a:r>
            <a:r>
              <a:rPr lang="en-US" dirty="0" err="1" smtClean="0"/>
              <a:t>lotería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008112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ensayos</a:t>
            </a:r>
            <a:r>
              <a:rPr lang="en-US" dirty="0" smtClean="0"/>
              <a:t> hay?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persuasivo</a:t>
            </a:r>
            <a:r>
              <a:rPr lang="en-US" dirty="0" smtClean="0"/>
              <a:t> o </a:t>
            </a:r>
            <a:r>
              <a:rPr lang="en-US" dirty="0" err="1" smtClean="0"/>
              <a:t>argumentativo</a:t>
            </a:r>
            <a:endParaRPr lang="en-US" dirty="0" smtClean="0"/>
          </a:p>
          <a:p>
            <a:r>
              <a:rPr lang="en-US" dirty="0" err="1" smtClean="0"/>
              <a:t>Ensayo</a:t>
            </a:r>
            <a:r>
              <a:rPr lang="en-US" dirty="0" smtClean="0"/>
              <a:t> </a:t>
            </a:r>
            <a:r>
              <a:rPr lang="en-US" dirty="0" err="1" smtClean="0"/>
              <a:t>expositivo</a:t>
            </a:r>
            <a:r>
              <a:rPr lang="en-US" dirty="0" smtClean="0"/>
              <a:t> (</a:t>
            </a:r>
            <a:r>
              <a:rPr lang="en-US" dirty="0" err="1" smtClean="0"/>
              <a:t>investigar</a:t>
            </a:r>
            <a:r>
              <a:rPr lang="en-US" dirty="0" smtClean="0"/>
              <a:t> un </a:t>
            </a:r>
            <a:r>
              <a:rPr lang="en-US" dirty="0" err="1" smtClean="0"/>
              <a:t>tema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Ensayo</a:t>
            </a:r>
            <a:r>
              <a:rPr lang="en-US" dirty="0" smtClean="0"/>
              <a:t> de </a:t>
            </a:r>
            <a:r>
              <a:rPr lang="en-US" dirty="0" err="1" smtClean="0"/>
              <a:t>comparar</a:t>
            </a:r>
            <a:r>
              <a:rPr lang="en-US" dirty="0" smtClean="0"/>
              <a:t> y </a:t>
            </a:r>
            <a:r>
              <a:rPr lang="en-US" dirty="0" err="1" smtClean="0"/>
              <a:t>contrastar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/>
              <a:t>¿C</a:t>
            </a:r>
            <a:r>
              <a:rPr lang="es-ES_tradnl" altLang="ja-JP" dirty="0"/>
              <a:t>ó</a:t>
            </a:r>
            <a:r>
              <a:rPr lang="es-ES_tradnl" dirty="0"/>
              <a:t>mo es </a:t>
            </a:r>
            <a:r>
              <a:rPr lang="es-ES_tradnl" dirty="0" smtClean="0"/>
              <a:t>el </a:t>
            </a:r>
            <a:r>
              <a:rPr lang="es-ES_tradnl" dirty="0"/>
              <a:t>ensayo de </a:t>
            </a:r>
            <a:r>
              <a:rPr lang="es-ES_tradnl" dirty="0" smtClean="0"/>
              <a:t>AP Español Lengua y Cultura?</a:t>
            </a:r>
            <a:endParaRPr 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Es un ensayo persuasivo o argumentativo.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Tiene </a:t>
            </a:r>
            <a:r>
              <a:rPr lang="es-ES_tradnl" sz="2800" dirty="0"/>
              <a:t>un m</a:t>
            </a:r>
            <a:r>
              <a:rPr lang="es-ES_tradnl" altLang="ja-JP" sz="2800" dirty="0"/>
              <a:t>ínimo de </a:t>
            </a:r>
            <a:r>
              <a:rPr lang="es-ES_tradnl" sz="2800" dirty="0"/>
              <a:t>200 </a:t>
            </a:r>
            <a:r>
              <a:rPr lang="es-ES_tradnl" sz="2800" dirty="0" smtClean="0"/>
              <a:t>palabras.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Tiene </a:t>
            </a:r>
            <a:r>
              <a:rPr lang="es-ES_tradnl" sz="2800" dirty="0" smtClean="0"/>
              <a:t>cinco p</a:t>
            </a:r>
            <a:r>
              <a:rPr lang="es-ES_tradnl" altLang="ja-JP" sz="2800" dirty="0" smtClean="0"/>
              <a:t>á</a:t>
            </a:r>
            <a:r>
              <a:rPr lang="es-ES_tradnl" sz="2800" dirty="0" smtClean="0"/>
              <a:t>rrafos. 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Cada p</a:t>
            </a:r>
            <a:r>
              <a:rPr lang="es-ES_tradnl" altLang="ja-JP" sz="2800" dirty="0"/>
              <a:t>á</a:t>
            </a:r>
            <a:r>
              <a:rPr lang="es-ES_tradnl" sz="2800" dirty="0"/>
              <a:t>rrafo necesita tener por lo menos cuatro  </a:t>
            </a:r>
            <a:r>
              <a:rPr lang="es-ES_tradnl" sz="2800" dirty="0" smtClean="0"/>
              <a:t>oraciones y unas 40-50 palabras.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r>
              <a:rPr lang="es-ES_tradnl" sz="2800" dirty="0"/>
              <a:t>Los p</a:t>
            </a:r>
            <a:r>
              <a:rPr lang="es-ES_tradnl" altLang="ja-JP" sz="2800" dirty="0"/>
              <a:t>á</a:t>
            </a:r>
            <a:r>
              <a:rPr lang="es-ES_tradnl" sz="2800" dirty="0"/>
              <a:t>rrafos se comienzan </a:t>
            </a:r>
            <a:r>
              <a:rPr lang="es-ES_tradnl" sz="2800" i="1" dirty="0"/>
              <a:t>sangrando</a:t>
            </a:r>
            <a:r>
              <a:rPr lang="es-ES_tradnl" sz="2800" dirty="0"/>
              <a:t>. Usa siempre puntos </a:t>
            </a:r>
            <a:r>
              <a:rPr lang="es-ES_tradnl" sz="2800" dirty="0" smtClean="0"/>
              <a:t>para separar las oraciones y </a:t>
            </a:r>
            <a:r>
              <a:rPr lang="es-ES_tradnl" sz="2800" dirty="0"/>
              <a:t>may</a:t>
            </a:r>
            <a:r>
              <a:rPr lang="es-ES_tradnl" altLang="ja-JP" sz="2800" dirty="0"/>
              <a:t>ú</a:t>
            </a:r>
            <a:r>
              <a:rPr lang="es-ES_tradnl" sz="2800" dirty="0"/>
              <a:t>sculas al </a:t>
            </a:r>
            <a:r>
              <a:rPr lang="es-ES_tradnl" sz="2800" dirty="0" smtClean="0"/>
              <a:t>empezar.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Tener citas </a:t>
            </a:r>
            <a:r>
              <a:rPr lang="es-ES_tradnl" sz="2800" dirty="0"/>
              <a:t>de las tres fuentes para apoyar tus </a:t>
            </a:r>
            <a:r>
              <a:rPr lang="es-ES_tradnl" sz="2800" dirty="0" smtClean="0"/>
              <a:t>ideas.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Lo tienes que escribir en 40 minutos.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1656184"/>
          </a:xfrm>
        </p:spPr>
        <p:txBody>
          <a:bodyPr/>
          <a:lstStyle/>
          <a:p>
            <a:pPr eaLnBrk="1" hangingPunct="1"/>
            <a:r>
              <a:rPr lang="es-ES_tradnl" sz="4000" dirty="0" smtClean="0"/>
              <a:t>El ensayo </a:t>
            </a:r>
            <a:r>
              <a:rPr lang="es-ES_tradnl" sz="4000" b="1" i="1" dirty="0" smtClean="0"/>
              <a:t>persuasivo</a:t>
            </a:r>
            <a:endParaRPr lang="es-ES_tradnl" sz="4000" b="1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43664" cy="4260304"/>
          </a:xfrm>
        </p:spPr>
        <p:txBody>
          <a:bodyPr/>
          <a:lstStyle/>
          <a:p>
            <a:pPr eaLnBrk="1" hangingPunct="1"/>
            <a:r>
              <a:rPr lang="es-ES_tradnl" dirty="0" smtClean="0"/>
              <a:t>Tienes que tener un punto de vista.</a:t>
            </a:r>
          </a:p>
          <a:p>
            <a:pPr eaLnBrk="1" hangingPunct="1"/>
            <a:r>
              <a:rPr lang="es-ES_tradnl" dirty="0" smtClean="0"/>
              <a:t>Debes </a:t>
            </a:r>
            <a:r>
              <a:rPr lang="es-ES_tradnl" dirty="0"/>
              <a:t>presentar ideas a favor y en contra.</a:t>
            </a:r>
          </a:p>
          <a:p>
            <a:pPr eaLnBrk="1" hangingPunct="1"/>
            <a:r>
              <a:rPr lang="es-ES_tradnl" dirty="0" smtClean="0"/>
              <a:t>Debes dar ejemplos convincentes que apoyen tus ideas.</a:t>
            </a:r>
          </a:p>
          <a:p>
            <a:pPr eaLnBrk="1" hangingPunct="1"/>
            <a:r>
              <a:rPr lang="es-ES_tradnl" dirty="0" smtClean="0"/>
              <a:t>Los ejemplos se sacan de las fuentes.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Ejemplos</a:t>
            </a:r>
            <a:r>
              <a:rPr lang="en-US" dirty="0" smtClean="0"/>
              <a:t> de </a:t>
            </a:r>
            <a:r>
              <a:rPr lang="en-US" dirty="0" err="1" smtClean="0"/>
              <a:t>preguntas</a:t>
            </a:r>
            <a:r>
              <a:rPr lang="en-US" dirty="0" smtClean="0"/>
              <a:t> (prompt)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179168"/>
          </a:xfrm>
        </p:spPr>
        <p:txBody>
          <a:bodyPr/>
          <a:lstStyle/>
          <a:p>
            <a:pPr eaLnBrk="1" hangingPunct="1"/>
            <a:r>
              <a:rPr lang="es-ES_tradnl" dirty="0" smtClean="0"/>
              <a:t>Los </a:t>
            </a:r>
            <a:r>
              <a:rPr lang="es-ES_tradnl" dirty="0"/>
              <a:t>toros, </a:t>
            </a:r>
            <a:r>
              <a:rPr lang="es-ES_tradnl" dirty="0" smtClean="0"/>
              <a:t>¿cultura </a:t>
            </a:r>
            <a:r>
              <a:rPr lang="es-ES_tradnl" dirty="0"/>
              <a:t>o </a:t>
            </a:r>
            <a:r>
              <a:rPr lang="es-ES_tradnl" dirty="0" smtClean="0"/>
              <a:t>tortura?</a:t>
            </a:r>
            <a:endParaRPr lang="es-ES_tradnl" dirty="0"/>
          </a:p>
          <a:p>
            <a:pPr eaLnBrk="1" hangingPunct="1"/>
            <a:r>
              <a:rPr lang="es-ES_tradnl" dirty="0"/>
              <a:t>El </a:t>
            </a:r>
            <a:r>
              <a:rPr lang="es-ES_tradnl" dirty="0" smtClean="0"/>
              <a:t>grafiti</a:t>
            </a:r>
            <a:r>
              <a:rPr lang="es-ES_tradnl" dirty="0"/>
              <a:t>, </a:t>
            </a:r>
            <a:r>
              <a:rPr lang="es-ES_tradnl" dirty="0" smtClean="0"/>
              <a:t>¿arte </a:t>
            </a:r>
            <a:r>
              <a:rPr lang="es-ES_tradnl" dirty="0"/>
              <a:t>o vandalismo?</a:t>
            </a:r>
          </a:p>
          <a:p>
            <a:pPr eaLnBrk="1" hangingPunct="1"/>
            <a:r>
              <a:rPr lang="es-ES_tradnl" dirty="0"/>
              <a:t>Las quinceañeras, ¿</a:t>
            </a:r>
            <a:r>
              <a:rPr lang="es-ES_tradnl" dirty="0" smtClean="0"/>
              <a:t>tradición </a:t>
            </a:r>
            <a:r>
              <a:rPr lang="es-ES_tradnl" dirty="0"/>
              <a:t>o despilfarro</a:t>
            </a:r>
            <a:r>
              <a:rPr lang="es-ES_tradnl" dirty="0" smtClean="0"/>
              <a:t>?</a:t>
            </a:r>
          </a:p>
          <a:p>
            <a:pPr eaLnBrk="1" hangingPunct="1"/>
            <a:r>
              <a:rPr lang="es-ES_tradnl" dirty="0" smtClean="0"/>
              <a:t>¿Se debería exigir a los maestros que lleven armas en las escuelas?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57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332656"/>
            <a:ext cx="1152128" cy="1152128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 algn="l" eaLnBrk="1" hangingPunct="1"/>
            <a:r>
              <a:rPr lang="es-ES_tradnl" dirty="0"/>
              <a:t>¿Qu</a:t>
            </a:r>
            <a:r>
              <a:rPr lang="es-ES_tradnl" altLang="ja-JP" dirty="0"/>
              <a:t>é son las fuentes?</a:t>
            </a:r>
            <a:endParaRPr lang="es-ES_tradnl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280920" cy="4186808"/>
          </a:xfrm>
        </p:spPr>
        <p:txBody>
          <a:bodyPr/>
          <a:lstStyle/>
          <a:p>
            <a:pPr eaLnBrk="1" hangingPunct="1"/>
            <a:r>
              <a:rPr lang="es-ES_tradnl" dirty="0"/>
              <a:t>Las fuentes son tres documentos con informaci</a:t>
            </a:r>
            <a:r>
              <a:rPr lang="es-ES_tradnl" altLang="ja-JP" dirty="0"/>
              <a:t>ó</a:t>
            </a:r>
            <a:r>
              <a:rPr lang="es-ES_tradnl" dirty="0"/>
              <a:t>n sobre </a:t>
            </a:r>
            <a:r>
              <a:rPr lang="es-ES_tradnl" i="1" dirty="0"/>
              <a:t>el tema</a:t>
            </a:r>
            <a:r>
              <a:rPr lang="es-ES_tradnl" dirty="0"/>
              <a:t> </a:t>
            </a:r>
            <a:r>
              <a:rPr lang="es-ES_tradnl" dirty="0" smtClean="0"/>
              <a:t>y relacionadas </a:t>
            </a:r>
            <a:r>
              <a:rPr lang="es-ES_tradnl" dirty="0"/>
              <a:t>con </a:t>
            </a:r>
            <a:r>
              <a:rPr lang="es-ES_tradnl" i="1" dirty="0"/>
              <a:t>la pregunta</a:t>
            </a:r>
            <a:r>
              <a:rPr lang="es-ES_tradnl" dirty="0"/>
              <a:t>.</a:t>
            </a:r>
          </a:p>
          <a:p>
            <a:pPr eaLnBrk="1" hangingPunct="1"/>
            <a:r>
              <a:rPr lang="es-ES_tradnl" dirty="0" smtClean="0"/>
              <a:t>La primera fuente es un texto informativo.</a:t>
            </a:r>
          </a:p>
          <a:p>
            <a:pPr eaLnBrk="1" hangingPunct="1"/>
            <a:r>
              <a:rPr lang="es-ES_tradnl" dirty="0" smtClean="0"/>
              <a:t>La segunda fuente es una gráfica o un mapa.</a:t>
            </a:r>
            <a:endParaRPr lang="es-ES_tradnl" dirty="0"/>
          </a:p>
          <a:p>
            <a:pPr eaLnBrk="1" hangingPunct="1"/>
            <a:r>
              <a:rPr lang="es-ES_tradnl" dirty="0"/>
              <a:t>L</a:t>
            </a:r>
            <a:r>
              <a:rPr lang="es-ES_tradnl" dirty="0" smtClean="0"/>
              <a:t>a tercera </a:t>
            </a:r>
            <a:r>
              <a:rPr lang="es-ES_tradnl" smtClean="0"/>
              <a:t>fuente es </a:t>
            </a:r>
            <a:r>
              <a:rPr lang="es-ES_tradnl" dirty="0"/>
              <a:t>de </a:t>
            </a:r>
            <a:r>
              <a:rPr lang="es-ES_tradnl" dirty="0" smtClean="0"/>
              <a:t>audio.</a:t>
            </a:r>
          </a:p>
          <a:p>
            <a:pPr eaLnBrk="1" hangingPunct="1"/>
            <a:r>
              <a:rPr lang="es-ES_tradnl" dirty="0" smtClean="0"/>
              <a:t>De las fuentes debes sacar argumentos a favor o en contra de tu tesis.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dirty="0"/>
              <a:t>¿</a:t>
            </a:r>
            <a:r>
              <a:rPr lang="es-ES_tradnl" dirty="0" smtClean="0"/>
              <a:t>Cómo </a:t>
            </a:r>
            <a:r>
              <a:rPr lang="es-ES_tradnl" dirty="0"/>
              <a:t>se citan las fuentes?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9036496" cy="49685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_tradnl" sz="2800" dirty="0" smtClean="0"/>
              <a:t>Es muy importante que cites las fuentes correctamente.</a:t>
            </a:r>
          </a:p>
          <a:p>
            <a:pPr eaLnBrk="1" hangingPunct="1"/>
            <a:r>
              <a:rPr lang="es-ES_tradnl" sz="2800" dirty="0" smtClean="0"/>
              <a:t> Las </a:t>
            </a:r>
            <a:r>
              <a:rPr lang="es-ES_tradnl" sz="2800" dirty="0"/>
              <a:t>fuentes se citan as</a:t>
            </a:r>
            <a:r>
              <a:rPr lang="es-ES_tradnl" altLang="ja-JP" sz="2800" dirty="0"/>
              <a:t>í: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altLang="ja-JP" sz="2800" i="1" dirty="0"/>
              <a:t>De acuerdo con la fuente #1, </a:t>
            </a:r>
            <a:r>
              <a:rPr lang="es-ES_tradnl" altLang="ja-JP" sz="2800" i="1" dirty="0" smtClean="0"/>
              <a:t>en EEUU el </a:t>
            </a:r>
            <a:r>
              <a:rPr lang="es-ES_tradnl" altLang="ja-JP" sz="2800" i="1" dirty="0"/>
              <a:t>90% de los estudiantes que estudian AP termina con éxito sus estudios universitarios.</a:t>
            </a:r>
          </a:p>
          <a:p>
            <a:pPr eaLnBrk="1" hangingPunct="1">
              <a:buFont typeface="Times" pitchFamily="-108" charset="0"/>
              <a:buChar char="•"/>
            </a:pPr>
            <a:r>
              <a:rPr lang="es-ES_tradnl" altLang="ja-JP" sz="2800" dirty="0"/>
              <a:t>Otra forma de citar las fuentes es decir: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altLang="ja-JP" sz="2800" i="1" dirty="0"/>
              <a:t>El 90% de los estudiantes de AP </a:t>
            </a:r>
            <a:r>
              <a:rPr lang="es-ES_tradnl" altLang="ja-JP" sz="2800" i="1" dirty="0" smtClean="0"/>
              <a:t>de Estados Unidos terminan </a:t>
            </a:r>
            <a:r>
              <a:rPr lang="es-ES_tradnl" altLang="ja-JP" sz="2800" i="1" dirty="0"/>
              <a:t>sus estudios universitarios, según la fuente #2</a:t>
            </a:r>
            <a:r>
              <a:rPr lang="es-ES_tradnl" altLang="ja-JP" sz="2800" i="1" dirty="0" smtClean="0"/>
              <a:t>.</a:t>
            </a:r>
          </a:p>
          <a:p>
            <a:pPr eaLnBrk="1" hangingPunct="1">
              <a:buFont typeface="Wingdings" pitchFamily="-108" charset="2"/>
              <a:buChar char="Ø"/>
            </a:pPr>
            <a:r>
              <a:rPr lang="es-ES_tradnl" sz="2800" i="1" dirty="0" smtClean="0"/>
              <a:t>NO COPEES de la fuente. Usa tus propias palabras.</a:t>
            </a:r>
            <a:endParaRPr lang="es-ES_tradn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24936" cy="1224136"/>
          </a:xfrm>
        </p:spPr>
        <p:txBody>
          <a:bodyPr/>
          <a:lstStyle/>
          <a:p>
            <a:pPr eaLnBrk="1" hangingPunct="1"/>
            <a:r>
              <a:rPr lang="es-ES_tradnl" dirty="0" smtClean="0"/>
              <a:t>Lectura de cerca (</a:t>
            </a:r>
            <a:r>
              <a:rPr lang="es-ES_tradnl" dirty="0" err="1" smtClean="0"/>
              <a:t>close</a:t>
            </a:r>
            <a:r>
              <a:rPr lang="es-ES_tradnl" dirty="0" smtClean="0"/>
              <a:t> </a:t>
            </a:r>
            <a:r>
              <a:rPr lang="es-ES_tradnl" dirty="0" err="1" smtClean="0"/>
              <a:t>reading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612068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Anota en las fuentes los argumentos a favor y en contra de tus ideas. Esto te ayudará a desarrollar la tesis.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Resalta la información de las fuentes que apoye tus ideas.</a:t>
            </a:r>
          </a:p>
          <a:p>
            <a:pPr eaLnBrk="1" hangingPunct="1">
              <a:lnSpc>
                <a:spcPct val="90000"/>
              </a:lnSpc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Toma notas detalladas de la fuente de audio.</a:t>
            </a: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  <a:p>
            <a:pPr eaLnBrk="1" hangingPunct="1">
              <a:lnSpc>
                <a:spcPct val="90000"/>
              </a:lnSpc>
            </a:pPr>
            <a:endParaRPr lang="es-ES_tradnl" sz="2800" dirty="0"/>
          </a:p>
        </p:txBody>
      </p:sp>
      <p:pic>
        <p:nvPicPr>
          <p:cNvPr id="2" name="Picture 1" descr="historieta-de-sherlock-holmes-con-la-lupa-19653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25" y="1700808"/>
            <a:ext cx="2223875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1192</Words>
  <Application>Microsoft Office PowerPoint</Application>
  <PresentationFormat>On-screen Show (4:3)</PresentationFormat>
  <Paragraphs>146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Times</vt:lpstr>
      <vt:lpstr>Wingdings</vt:lpstr>
      <vt:lpstr>Blank Presentation</vt:lpstr>
      <vt:lpstr>Document</vt:lpstr>
      <vt:lpstr>Preparación para el examen de AP El ensayo persuasivo</vt:lpstr>
      <vt:lpstr>¿Qué es un ensayo?</vt:lpstr>
      <vt:lpstr>¿Cuántos tipos de ensayos hay?</vt:lpstr>
      <vt:lpstr>¿Cómo es el ensayo de AP Español Lengua y Cultura?</vt:lpstr>
      <vt:lpstr>El ensayo persuasivo</vt:lpstr>
      <vt:lpstr>Ejemplos de preguntas (prompt)</vt:lpstr>
      <vt:lpstr>¿Qué son las fuentes?</vt:lpstr>
      <vt:lpstr>¿Cómo se citan las fuentes?</vt:lpstr>
      <vt:lpstr>Lectura de cerca (close reading)</vt:lpstr>
      <vt:lpstr>Partes de un ensayo</vt:lpstr>
      <vt:lpstr>2. La introducción</vt:lpstr>
      <vt:lpstr>Introducción </vt:lpstr>
      <vt:lpstr>Los párrafos de desarrollo</vt:lpstr>
      <vt:lpstr>La tesis</vt:lpstr>
      <vt:lpstr>3. Los párrafos de desarrollo o párrafos centrales</vt:lpstr>
      <vt:lpstr>3. Los párrafos de desarrollo o párrafos centrales (cont)</vt:lpstr>
      <vt:lpstr>3. Los párrafos de desarrollo o párrafos centrales (cont)</vt:lpstr>
      <vt:lpstr>4. La conclusión </vt:lpstr>
      <vt:lpstr>La conclusión</vt:lpstr>
      <vt:lpstr>PowerPoint Presentation</vt:lpstr>
      <vt:lpstr>Guía de evaluación: Ensayo #1</vt:lpstr>
      <vt:lpstr>Dos ejemplos de introducción</vt:lpstr>
      <vt:lpstr>Ejemplo de conclusión</vt:lpstr>
      <vt:lpstr>También, en la conclusión se puede hacer frente a las objeciones</vt:lpstr>
      <vt:lpstr>Campanazo (5 minutos)</vt:lpstr>
      <vt:lpstr>Ensayo persuasivo (Final de la unidad 1: las familias y las comunidades)</vt:lpstr>
      <vt:lpstr>Comales</vt:lpstr>
      <vt:lpstr>Vocabulario</vt:lpstr>
      <vt:lpstr>Bosquejo</vt:lpstr>
    </vt:vector>
  </TitlesOfParts>
  <Company>Mactology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escritura en parrafos</dc:title>
  <dc:creator>Don Farrar</dc:creator>
  <cp:lastModifiedBy>Ginny_Jones</cp:lastModifiedBy>
  <cp:revision>75</cp:revision>
  <cp:lastPrinted>2010-10-24T22:07:55Z</cp:lastPrinted>
  <dcterms:created xsi:type="dcterms:W3CDTF">2011-11-07T16:31:20Z</dcterms:created>
  <dcterms:modified xsi:type="dcterms:W3CDTF">2018-01-08T22:57:50Z</dcterms:modified>
</cp:coreProperties>
</file>