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3048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3048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997075" y="3002401"/>
            <a:ext cx="6400799" cy="1162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2pPr>
            <a:lvl3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3pPr>
            <a:lvl4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4pPr>
            <a:lvl5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5pPr>
            <a:lvl6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6pPr>
            <a:lvl7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7pPr>
            <a:lvl8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8pPr>
            <a:lvl9pPr indent="2032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x="0" y="0"/>
            <a:ext cx="3135298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pathLst>
              <a:path extrusionOk="0" h="514" w="40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pathLst>
              <a:path extrusionOk="0" h="512" w="83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pathLst>
              <a:path extrusionOk="0" h="514" w="83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pathLst>
              <a:path extrusionOk="0" h="514" w="833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pathLst>
              <a:path extrusionOk="0" h="512" w="833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pathLst>
              <a:path extrusionOk="0" h="512" w="833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pathLst>
              <a:path extrusionOk="0" h="512" w="83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pathLst>
              <a:path extrusionOk="0" h="514" w="83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pathLst>
              <a:path extrusionOk="0" h="512" w="833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7415210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8397875" y="1746910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0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8397875" y="2688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7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7415210" y="816300"/>
            <a:ext cx="1555750" cy="813610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_AND_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buFont typeface="Arial"/>
              <a:buNone/>
              <a:defRPr/>
            </a:lvl6pPr>
            <a:lvl7pPr rtl="0">
              <a:spcBef>
                <a:spcPts val="0"/>
              </a:spcBef>
              <a:buFont typeface="Arial"/>
              <a:buNone/>
              <a:defRPr/>
            </a:lvl7pPr>
            <a:lvl8pPr rtl="0">
              <a:spcBef>
                <a:spcPts val="0"/>
              </a:spcBef>
              <a:buFont typeface="Arial"/>
              <a:buNone/>
              <a:defRPr/>
            </a:lvl8pPr>
            <a:lvl9pPr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234" marL="342900" rtl="0" algn="l">
              <a:spcBef>
                <a:spcPts val="0"/>
              </a:spcBef>
              <a:buClr>
                <a:schemeClr val="lt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lt1"/>
              </a:buClr>
              <a:buFont typeface="Courier New"/>
              <a:buChar char="o"/>
              <a:defRPr/>
            </a:lvl2pPr>
            <a:lvl3pPr indent="-76200" marL="1143000" rtl="0" algn="l">
              <a:spcBef>
                <a:spcPts val="480"/>
              </a:spcBef>
              <a:buClr>
                <a:schemeClr val="lt1"/>
              </a:buClr>
              <a:buFont typeface="Noto Symbol"/>
              <a:buChar char="▪"/>
              <a:defRPr/>
            </a:lvl3pPr>
            <a:lvl4pPr indent="-16934" marL="1600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4pPr>
            <a:lvl5pPr indent="-101600" marL="2057400" rtl="0" algn="l">
              <a:spcBef>
                <a:spcPts val="400"/>
              </a:spcBef>
              <a:buClr>
                <a:schemeClr val="lt1"/>
              </a:buClr>
              <a:buFont typeface="Courier New"/>
              <a:buChar char="o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Noto Symbol"/>
              <a:buChar char="▪"/>
              <a:defRPr/>
            </a:lvl6pPr>
            <a:lvl7pPr indent="-16934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Courier New"/>
              <a:buChar char="o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x="7415210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8397875" y="1746910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0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7415210" y="816300"/>
            <a:ext cx="1555750" cy="813610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_AND_TWO_COLUMN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4038598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buFont typeface="Arial"/>
              <a:buNone/>
              <a:defRPr/>
            </a:lvl6pPr>
            <a:lvl7pPr rtl="0">
              <a:spcBef>
                <a:spcPts val="0"/>
              </a:spcBef>
              <a:buFont typeface="Arial"/>
              <a:buNone/>
              <a:defRPr/>
            </a:lvl7pPr>
            <a:lvl8pPr rtl="0">
              <a:spcBef>
                <a:spcPts val="0"/>
              </a:spcBef>
              <a:buFont typeface="Arial"/>
              <a:buNone/>
              <a:defRPr/>
            </a:lvl8pPr>
            <a:lvl9pPr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48200" y="1600200"/>
            <a:ext cx="4038598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buFont typeface="Arial"/>
              <a:buNone/>
              <a:defRPr/>
            </a:lvl2pPr>
            <a:lvl3pPr rtl="0">
              <a:spcBef>
                <a:spcPts val="0"/>
              </a:spcBef>
              <a:buFont typeface="Arial"/>
              <a:buNone/>
              <a:defRPr/>
            </a:lvl3pPr>
            <a:lvl4pPr rtl="0">
              <a:spcBef>
                <a:spcPts val="0"/>
              </a:spcBef>
              <a:buFont typeface="Arial"/>
              <a:buNone/>
              <a:defRPr/>
            </a:lvl4pPr>
            <a:lvl5pPr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buFont typeface="Arial"/>
              <a:buNone/>
              <a:defRPr/>
            </a:lvl6pPr>
            <a:lvl7pPr rtl="0">
              <a:spcBef>
                <a:spcPts val="0"/>
              </a:spcBef>
              <a:buFont typeface="Arial"/>
              <a:buNone/>
              <a:defRPr/>
            </a:lvl7pPr>
            <a:lvl8pPr rtl="0">
              <a:spcBef>
                <a:spcPts val="0"/>
              </a:spcBef>
              <a:buFont typeface="Arial"/>
              <a:buNone/>
              <a:defRPr/>
            </a:lvl8pPr>
            <a:lvl9pPr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x="7415210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8397875" y="1746910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0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7415210" y="816300"/>
            <a:ext cx="1555750" cy="813610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7415210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8397875" y="1746910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0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7415210" y="816300"/>
            <a:ext cx="1555750" cy="813610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marL="0" rtl="0" algn="ctr">
              <a:spcBef>
                <a:spcPts val="0"/>
              </a:spcBef>
              <a:buFont typeface="Arial"/>
              <a:buNone/>
              <a:defRPr/>
            </a:lvl1pPr>
            <a:lvl2pPr indent="114300" marL="0" rtl="0" algn="ctr">
              <a:spcBef>
                <a:spcPts val="0"/>
              </a:spcBef>
              <a:buFont typeface="Arial"/>
              <a:buNone/>
              <a:defRPr/>
            </a:lvl2pPr>
            <a:lvl3pPr indent="114300" marL="0" rtl="0" algn="ctr">
              <a:spcBef>
                <a:spcPts val="0"/>
              </a:spcBef>
              <a:buFont typeface="Arial"/>
              <a:buNone/>
              <a:defRPr/>
            </a:lvl3pPr>
            <a:lvl4pPr indent="114300" marL="0" rtl="0" algn="ctr">
              <a:spcBef>
                <a:spcPts val="0"/>
              </a:spcBef>
              <a:buFont typeface="Arial"/>
              <a:buNone/>
              <a:defRPr/>
            </a:lvl4pPr>
            <a:lvl5pPr indent="114300" marL="0" rtl="0" algn="ctr">
              <a:spcBef>
                <a:spcPts val="0"/>
              </a:spcBef>
              <a:buFont typeface="Arial"/>
              <a:buNone/>
              <a:defRPr/>
            </a:lvl5pPr>
            <a:lvl6pPr indent="114300" marL="0" rtl="0" algn="ctr">
              <a:spcBef>
                <a:spcPts val="0"/>
              </a:spcBef>
              <a:buFont typeface="Arial"/>
              <a:buNone/>
              <a:defRPr/>
            </a:lvl6pPr>
            <a:lvl7pPr indent="114300" marL="0" rtl="0" algn="ctr">
              <a:spcBef>
                <a:spcPts val="0"/>
              </a:spcBef>
              <a:buFont typeface="Arial"/>
              <a:buNone/>
              <a:defRPr/>
            </a:lvl7pPr>
            <a:lvl8pPr indent="114300" marL="0" rtl="0" algn="ctr">
              <a:spcBef>
                <a:spcPts val="0"/>
              </a:spcBef>
              <a:buFont typeface="Arial"/>
              <a:buNone/>
              <a:defRPr/>
            </a:lvl8pPr>
            <a:lvl9pPr indent="114300" marL="0" rtl="0" algn="ctr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7415210" y="0"/>
            <a:ext cx="1555750" cy="816301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8397875" y="1746910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0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7415210" y="816300"/>
            <a:ext cx="1555750" cy="813610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228600" marL="0" marR="0" rtl="0" algn="l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234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1pPr>
            <a:lvl2pPr indent="-1079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ourier New"/>
              <a:buChar char="o"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/>
            </a:lvl3pPr>
            <a:lvl4pPr indent="-16934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4pPr>
            <a:lvl5pPr indent="-1016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ourier New"/>
              <a:buChar char="o"/>
              <a:defRPr/>
            </a:lvl5pPr>
            <a:lvl6pPr indent="-1016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/>
            </a:lvl6pPr>
            <a:lvl7pPr indent="-16934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7pPr>
            <a:lvl8pPr indent="-1016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ourier New"/>
              <a:buChar char="o"/>
              <a:defRPr/>
            </a:lvl8pPr>
            <a:lvl9pPr indent="-1016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0"/>
            <a:ext cx="3135298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8397875" y="2688"/>
            <a:ext cx="746125" cy="813610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7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8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juguemos.com/activity.php?id=12&amp;source=public&amp;language=spanish&amp;type=fillin" TargetMode="External"/><Relationship Id="rId3" Type="http://schemas.openxmlformats.org/officeDocument/2006/relationships/hyperlink" Target="https://docs.google.com/document/d/1ZGRiYAJQDfCWa8EIqvJ9ugFI-dhcfEInV9hrmbpc1AM/edit?usp=sharing" TargetMode="External"/><Relationship Id="rId6" Type="http://schemas.openxmlformats.org/officeDocument/2006/relationships/hyperlink" Target="https://conjuguemos.com/activity.php?id=14&amp;source=public&amp;language=spanish&amp;type=fillin" TargetMode="External"/><Relationship Id="rId5" Type="http://schemas.openxmlformats.org/officeDocument/2006/relationships/hyperlink" Target="https://conjuguemos.com/activity.php?id=13&amp;source=public&amp;language=spanish&amp;type=fillin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earnspanishlanguage.com/grammar/verb/preterito.html" TargetMode="External"/><Relationship Id="rId3" Type="http://schemas.openxmlformats.org/officeDocument/2006/relationships/hyperlink" Target="http://www.elearnspanishlanguage.com/grammar/verb/preterito.html" TargetMode="External"/><Relationship Id="rId6" Type="http://schemas.openxmlformats.org/officeDocument/2006/relationships/hyperlink" Target="http://www.elearnspanishlanguage.com/grammar/verb/imperfect.html" TargetMode="External"/><Relationship Id="rId5" Type="http://schemas.openxmlformats.org/officeDocument/2006/relationships/hyperlink" Target="http://www.elearnspanishlanguage.com/grammar/verb/imperfect.html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baseline="0" i="0" lang="en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PRET</a:t>
            </a:r>
            <a:r>
              <a:rPr b="1" lang="en" sz="4800">
                <a:solidFill>
                  <a:schemeClr val="lt1"/>
                </a:solidFill>
              </a:rPr>
              <a:t>É</a:t>
            </a:r>
            <a:r>
              <a:rPr b="1" baseline="0" i="0" lang="en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RITO VS. EL IMPERFECTO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Palabras claves del imperfecto...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menudo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(often)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generalmente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(usually)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veces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(sometimes)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muchas veces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(many times)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 día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(every day)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4292900" y="1648050"/>
            <a:ext cx="3588600" cy="32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siempre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(always)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 año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(every year)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todo el tiempo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(all the time)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 vez en cuando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(from time to time)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varias veces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(several times)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cuando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(when)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32495" y="-517400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¡A practicar!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293427" y="618906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 cada oración: 1. Escribe el uso y 2. la palabra clave del imperfecto</a:t>
            </a:r>
            <a:r>
              <a:rPr lang="en" sz="2400">
                <a:solidFill>
                  <a:schemeClr val="lt1"/>
                </a:solidFill>
              </a:rPr>
              <a:t>, y 3. conjuga el verbo en parentesis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Generalmente, </a:t>
            </a:r>
            <a:r>
              <a:rPr lang="en" sz="2400">
                <a:solidFill>
                  <a:schemeClr val="lt1"/>
                </a:solidFill>
              </a:rPr>
              <a:t>(ir) 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 doctor a las 9 de la mañana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Por las noches, siempre me </a:t>
            </a:r>
            <a:r>
              <a:rPr lang="en" sz="2400">
                <a:solidFill>
                  <a:schemeClr val="lt1"/>
                </a:solidFill>
              </a:rPr>
              <a:t>(gustar) 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mucho observar las estrellas.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" sz="2400">
                <a:solidFill>
                  <a:schemeClr val="lt1"/>
                </a:solidFill>
              </a:rPr>
              <a:t>(Hablar) 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 teléfono cuando me caí.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" sz="2400">
                <a:solidFill>
                  <a:schemeClr val="lt1"/>
                </a:solidFill>
              </a:rPr>
              <a:t>(Ser) 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una cuando empezó a llover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" sz="2400">
                <a:solidFill>
                  <a:schemeClr val="lt1"/>
                </a:solidFill>
              </a:rPr>
              <a:t>(Hacer) 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mucho calor donde vivía durante mi niñez.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İ A Practicar practicar practicar…..!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 the first practice in your notebook: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Pret vs Imp PDF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Pret vs Imp 1 (print screen results)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Pret vs Imp 2 (print screen results)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6"/>
              </a:rPr>
              <a:t>Pret vs Imp 3 (print screen results)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br>
              <a:rPr b="0" baseline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Students will learn the difference on when to use the PRETERITE tense vs. when to use the IMPERFECT tense.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Criterio para el Exito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I am able to recognize when to use the PRETERITE tense.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A. I am able to identify the uses of the PRETERITE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B. I am able to identify the key words of the PRETERITE.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I am able to recognize when to use the IMPERFECT tense.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A. I am able to identify the uses of the IMPERFECT.</a:t>
            </a: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B. I am able to identify the key words of IMPERFECT.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I am able to differentiate when to use the PRETERITE and when to use the IMPERFECT</a:t>
            </a:r>
            <a:r>
              <a:rPr b="0" baseline="0" i="0" lang="en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Notas Importantes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Anyone who has studied Spanish is aware of the troublesome relationship between the</a:t>
            </a:r>
            <a:r>
              <a:rPr b="0" baseline="0" i="0" lang="en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b="1" baseline="0" i="0" lang="en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pretérito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</a:t>
            </a:r>
            <a:r>
              <a:rPr b="0" baseline="0" i="0" lang="en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b="1" baseline="0" i="0" lang="en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imperfecto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The imperfecto (</a:t>
            </a:r>
            <a:r>
              <a:rPr b="0" baseline="0" i="1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hablaba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translates to the English imperfect (I was talking) while the pretérito (</a:t>
            </a:r>
            <a:r>
              <a:rPr b="0" baseline="0" i="1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hablé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literally translates to the English simple past (I talked) but can also be translated as the English present perfect (I have talked) or the emphatic past (I did talk).</a:t>
            </a:r>
          </a:p>
          <a:p>
            <a:pPr indent="-131234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1234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preterito indica...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081300"/>
            <a:ext cx="8229600" cy="536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lang="en" sz="3000">
                <a:solidFill>
                  <a:srgbClr val="FF9900"/>
                </a:solidFill>
              </a:rPr>
              <a:t>S</a:t>
            </a: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ingle event that started and ended in the past.(COMPLETED)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Fui</a:t>
            </a:r>
            <a:r>
              <a:rPr b="0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España el año pasado</a:t>
            </a: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I went to Spain last year.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lang="en" sz="3000">
                <a:solidFill>
                  <a:srgbClr val="FF9900"/>
                </a:solidFill>
              </a:rPr>
              <a:t>I</a:t>
            </a: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nterrupting another action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i="1" lang="en" sz="2400">
                <a:solidFill>
                  <a:schemeClr val="lt1"/>
                </a:solidFill>
              </a:rPr>
              <a:t>La Sra. Jones </a:t>
            </a:r>
            <a:r>
              <a:rPr b="0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hablaba cuando</a:t>
            </a:r>
            <a:r>
              <a:rPr b="1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la campana sonó</a:t>
            </a:r>
            <a:r>
              <a:rPr b="0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– </a:t>
            </a:r>
            <a:r>
              <a:rPr i="1" lang="en" sz="2400">
                <a:solidFill>
                  <a:schemeClr val="lt1"/>
                </a:solidFill>
              </a:rPr>
              <a:t>Sra.</a:t>
            </a:r>
            <a:r>
              <a:rPr b="0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" sz="2400">
                <a:solidFill>
                  <a:schemeClr val="lt1"/>
                </a:solidFill>
              </a:rPr>
              <a:t>Jones</a:t>
            </a:r>
            <a:r>
              <a:rPr b="0" baseline="0" i="1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was talking when the bell rang. (AFTER IMPERFCT)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3000">
                <a:solidFill>
                  <a:srgbClr val="FF9900"/>
                </a:solidFill>
              </a:rPr>
              <a:t>N</a:t>
            </a:r>
            <a:r>
              <a:rPr b="1" lang="en" sz="2400">
                <a:solidFill>
                  <a:srgbClr val="FFFFFF"/>
                </a:solidFill>
              </a:rPr>
              <a:t>arrates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El muchacho </a:t>
            </a:r>
            <a:r>
              <a:rPr b="1" i="1" lang="en" sz="2400">
                <a:solidFill>
                  <a:srgbClr val="FFFFFF"/>
                </a:solidFill>
              </a:rPr>
              <a:t>camin</a:t>
            </a:r>
            <a:r>
              <a:rPr b="1" i="1" lang="en" sz="2400">
                <a:solidFill>
                  <a:schemeClr val="lt1"/>
                </a:solidFill>
              </a:rPr>
              <a:t>ó</a:t>
            </a:r>
            <a:r>
              <a:rPr b="1" i="1" lang="en" sz="2400">
                <a:solidFill>
                  <a:srgbClr val="FFFFFF"/>
                </a:solidFill>
              </a:rPr>
              <a:t> </a:t>
            </a:r>
            <a:r>
              <a:rPr lang="en" sz="2400">
                <a:solidFill>
                  <a:srgbClr val="FFFFFF"/>
                </a:solidFill>
              </a:rPr>
              <a:t>por los senderos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3000">
                <a:solidFill>
                  <a:srgbClr val="FF9900"/>
                </a:solidFill>
              </a:rPr>
              <a:t>S</a:t>
            </a:r>
            <a:r>
              <a:rPr b="1" lang="en" sz="2400">
                <a:solidFill>
                  <a:srgbClr val="FFFFFF"/>
                </a:solidFill>
              </a:rPr>
              <a:t>equence of events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Primero </a:t>
            </a:r>
            <a:r>
              <a:rPr i="1" lang="en" sz="2400">
                <a:solidFill>
                  <a:srgbClr val="FFFFFF"/>
                </a:solidFill>
              </a:rPr>
              <a:t>hablé </a:t>
            </a:r>
            <a:r>
              <a:rPr lang="en" sz="2400">
                <a:solidFill>
                  <a:srgbClr val="FFFFFF"/>
                </a:solidFill>
              </a:rPr>
              <a:t>por telefono y luego </a:t>
            </a:r>
            <a:r>
              <a:rPr i="1" lang="en" sz="2400">
                <a:solidFill>
                  <a:srgbClr val="FFFFFF"/>
                </a:solidFill>
              </a:rPr>
              <a:t>mandé </a:t>
            </a:r>
            <a:r>
              <a:rPr lang="en" sz="2400">
                <a:solidFill>
                  <a:srgbClr val="FFFFFF"/>
                </a:solidFill>
              </a:rPr>
              <a:t>una carta.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Palabras claves del </a:t>
            </a:r>
            <a:r>
              <a:rPr lang="en" sz="3600">
                <a:solidFill>
                  <a:schemeClr val="lt1"/>
                </a:solidFill>
              </a:rPr>
              <a:t>pretérito</a:t>
            </a: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(yesterday)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semana pasada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(last week)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anoche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(last night)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mes pasado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(last month)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otro día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(the other day)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292900" y="1648050"/>
            <a:ext cx="3588600" cy="32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año pasado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(last year)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entonces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(then)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hace dos días, años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(two days, years ago)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mañana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(this morning)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ayer por la mañana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(yesterday morning)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cuando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(when)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¡A practicar!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 cada oración: 1. Escribe el uso,  2. la palabra clave del pretérito</a:t>
            </a:r>
            <a:r>
              <a:rPr lang="en" sz="2400">
                <a:solidFill>
                  <a:schemeClr val="lt1"/>
                </a:solidFill>
              </a:rPr>
              <a:t>,conjuga el verbo en paréntesis</a:t>
            </a: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El año pasado, (deci</a:t>
            </a:r>
            <a:r>
              <a:rPr lang="en" sz="2000">
                <a:solidFill>
                  <a:schemeClr val="lt1"/>
                </a:solidFill>
              </a:rPr>
              <a:t>dir)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estudiar en España.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El otro día, (ir) al parque.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Juan paseaba cuando un venado (pas</a:t>
            </a:r>
            <a:r>
              <a:rPr lang="en" sz="2000">
                <a:solidFill>
                  <a:schemeClr val="lt1"/>
                </a:solidFill>
              </a:rPr>
              <a:t>ar)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chemeClr val="lt1"/>
                </a:solidFill>
              </a:rPr>
              <a:t>enfrent</a:t>
            </a: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 de él.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Ayer cantaba, cuando, (</a:t>
            </a:r>
            <a:r>
              <a:rPr b="0" baseline="0" i="1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</a:t>
            </a:r>
            <a:r>
              <a:rPr i="1" lang="en" sz="2000">
                <a:solidFill>
                  <a:schemeClr val="lt1"/>
                </a:solidFill>
              </a:rPr>
              <a:t>ar)</a:t>
            </a:r>
            <a:r>
              <a:rPr b="0" baseline="0" i="1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un huracán.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 Anoche (leer) un libro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6.(Llorar) cuando obtuve un cero en el examen de Español.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7. El año pasado mi familia (ir) a Mexico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8. El otro dia estaba corriendo Marcos, cuando (caerse) y (torcerse) el tobillo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1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2286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baseline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imperfecto indica...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17325" y="1417650"/>
            <a:ext cx="8229600" cy="4840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S</a:t>
            </a:r>
            <a:r>
              <a:rPr lang="en" sz="3000">
                <a:solidFill>
                  <a:schemeClr val="lt1"/>
                </a:solidFill>
              </a:rPr>
              <a:t>imultaneous actions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I</a:t>
            </a:r>
            <a:r>
              <a:rPr lang="en" sz="3000">
                <a:solidFill>
                  <a:schemeClr val="lt1"/>
                </a:solidFill>
              </a:rPr>
              <a:t>nterrupted action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R</a:t>
            </a:r>
            <a:r>
              <a:rPr lang="en" sz="3000">
                <a:solidFill>
                  <a:schemeClr val="lt1"/>
                </a:solidFill>
              </a:rPr>
              <a:t>epetition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W</a:t>
            </a:r>
            <a:r>
              <a:rPr lang="en" sz="3000">
                <a:solidFill>
                  <a:schemeClr val="lt1"/>
                </a:solidFill>
              </a:rPr>
              <a:t>eather/time/age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A</a:t>
            </a:r>
            <a:r>
              <a:rPr lang="en" sz="3000">
                <a:solidFill>
                  <a:schemeClr val="lt1"/>
                </a:solidFill>
              </a:rPr>
              <a:t>ctions in progress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D</a:t>
            </a:r>
            <a:r>
              <a:rPr lang="en" sz="3000">
                <a:solidFill>
                  <a:schemeClr val="lt1"/>
                </a:solidFill>
              </a:rPr>
              <a:t>escribing something or someone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9900"/>
                </a:solidFill>
              </a:rPr>
              <a:t>E</a:t>
            </a:r>
            <a:r>
              <a:rPr lang="en" sz="3000">
                <a:solidFill>
                  <a:schemeClr val="lt1"/>
                </a:solidFill>
              </a:rPr>
              <a:t>motional state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ejemplos...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193475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S	Jugaba con los bloques mientras me portaba bien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I	Estaba corriendo cuando me choque con el carro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R	Siempre me portaba mal cuando era niño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W	Hac</a:t>
            </a:r>
            <a:r>
              <a:rPr lang="en" sz="2400">
                <a:solidFill>
                  <a:schemeClr val="lt1"/>
                </a:solidFill>
              </a:rPr>
              <a:t>í</a:t>
            </a:r>
            <a:r>
              <a:rPr lang="en" sz="2400">
                <a:solidFill>
                  <a:srgbClr val="FFFFFF"/>
                </a:solidFill>
              </a:rPr>
              <a:t>a Mucho frio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W	Eran las dos cuando pasó el tren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W	Tenía 16 años cuando empecé a manejar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A	Siempre corria al parque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D	Mi hermano era obediente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D	Los videojuegos eran muy divertidos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E	Estaban muy tristes las chicas</a:t>
            </a:r>
          </a:p>
          <a:p>
            <a:pPr indent="0" lvl="0" marL="0" marR="254000" rtl="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