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89" r:id="rId7"/>
    <p:sldId id="274" r:id="rId8"/>
    <p:sldId id="276" r:id="rId9"/>
    <p:sldId id="259" r:id="rId10"/>
    <p:sldId id="277" r:id="rId11"/>
    <p:sldId id="260" r:id="rId12"/>
    <p:sldId id="275" r:id="rId13"/>
    <p:sldId id="261" r:id="rId14"/>
    <p:sldId id="278" r:id="rId15"/>
    <p:sldId id="262" r:id="rId16"/>
    <p:sldId id="281" r:id="rId17"/>
    <p:sldId id="263" r:id="rId18"/>
    <p:sldId id="282" r:id="rId19"/>
    <p:sldId id="264" r:id="rId20"/>
    <p:sldId id="283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84" r:id="rId29"/>
    <p:sldId id="285" r:id="rId30"/>
    <p:sldId id="288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FE00"/>
    <a:srgbClr val="FE0A9B"/>
    <a:srgbClr val="0000FF"/>
    <a:srgbClr val="0066FF"/>
    <a:srgbClr val="FE0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4" d="100"/>
          <a:sy n="74" d="100"/>
        </p:scale>
        <p:origin x="-38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9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7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5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4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0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8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9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8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1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6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FC6F-2EB9-4F0C-9359-6694B36A5D6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45" y="2362200"/>
            <a:ext cx="5854700" cy="965200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1963420" y="3733800"/>
            <a:ext cx="551815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smtClean="0">
                <a:solidFill>
                  <a:srgbClr val="FE0A9B"/>
                </a:solidFill>
              </a:rPr>
              <a:t>Using the Spanish Subjunctive</a:t>
            </a:r>
            <a:endParaRPr lang="en-US" sz="2800" i="1" dirty="0">
              <a:solidFill>
                <a:srgbClr val="FE0A9B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10400" y="3888153"/>
            <a:ext cx="2743200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70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 is for Wishes &amp; Wants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2FE00"/>
                </a:solidFill>
              </a:rPr>
              <a:t>Ana </a:t>
            </a:r>
            <a:r>
              <a:rPr lang="en-US" b="1" dirty="0" err="1" smtClean="0">
                <a:solidFill>
                  <a:srgbClr val="FE0097"/>
                </a:solidFill>
              </a:rPr>
              <a:t>espera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su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novio</a:t>
            </a:r>
            <a:r>
              <a:rPr lang="en-US" dirty="0" smtClean="0">
                <a:solidFill>
                  <a:srgbClr val="12FE00"/>
                </a:solidFill>
              </a:rPr>
              <a:t> la </a:t>
            </a:r>
            <a:r>
              <a:rPr lang="en-US" b="1" dirty="0" smtClean="0">
                <a:solidFill>
                  <a:srgbClr val="0066FF"/>
                </a:solidFill>
              </a:rPr>
              <a:t>invite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a </a:t>
            </a:r>
            <a:r>
              <a:rPr lang="en-US" dirty="0" err="1" smtClean="0">
                <a:solidFill>
                  <a:srgbClr val="12FE00"/>
                </a:solidFill>
              </a:rPr>
              <a:t>cenar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12FE00"/>
                </a:solidFill>
              </a:rPr>
              <a:t>Yo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prefiero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llames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después</a:t>
            </a:r>
            <a:r>
              <a:rPr lang="en-US" dirty="0" smtClean="0">
                <a:solidFill>
                  <a:srgbClr val="12FE00"/>
                </a:solidFill>
              </a:rPr>
              <a:t> de </a:t>
            </a:r>
            <a:r>
              <a:rPr lang="en-US" dirty="0" err="1" smtClean="0">
                <a:solidFill>
                  <a:srgbClr val="12FE00"/>
                </a:solidFill>
              </a:rPr>
              <a:t>las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nueve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12FE00"/>
                </a:solidFill>
              </a:rPr>
              <a:t>Nadie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FE0097"/>
                </a:solidFill>
              </a:rPr>
              <a:t>quiere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los </a:t>
            </a:r>
            <a:r>
              <a:rPr lang="en-US" dirty="0" err="1" smtClean="0">
                <a:solidFill>
                  <a:srgbClr val="12FE00"/>
                </a:solidFill>
              </a:rPr>
              <a:t>pobres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sufran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endParaRPr lang="en-US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5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is for Emotions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Here are some emotion verbs in Spanish:</a:t>
            </a:r>
            <a:br>
              <a:rPr lang="en-US" dirty="0" smtClean="0">
                <a:solidFill>
                  <a:srgbClr val="12FE00"/>
                </a:solidFill>
              </a:rPr>
            </a:b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Alegrarse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be happy		    </a:t>
            </a:r>
            <a:r>
              <a:rPr lang="en-US" b="1" dirty="0" err="1" smtClean="0">
                <a:solidFill>
                  <a:srgbClr val="FE0A9B"/>
                </a:solidFill>
              </a:rPr>
              <a:t>Sentir</a:t>
            </a:r>
            <a:r>
              <a:rPr lang="en-US" b="1" dirty="0" smtClean="0">
                <a:solidFill>
                  <a:srgbClr val="FE0A9B"/>
                </a:solidFill>
              </a:rPr>
              <a:t>    </a:t>
            </a:r>
            <a:r>
              <a:rPr lang="en-US" sz="2800" i="1" dirty="0" smtClean="0">
                <a:solidFill>
                  <a:srgbClr val="12FE00"/>
                </a:solidFill>
              </a:rPr>
              <a:t>to feel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Encantar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be delighted	    </a:t>
            </a:r>
            <a:r>
              <a:rPr lang="en-US" b="1" dirty="0" err="1" smtClean="0">
                <a:solidFill>
                  <a:srgbClr val="FE0A9B"/>
                </a:solidFill>
              </a:rPr>
              <a:t>Temer</a:t>
            </a:r>
            <a:r>
              <a:rPr lang="en-US" b="1" dirty="0" smtClean="0">
                <a:solidFill>
                  <a:srgbClr val="FE0A9B"/>
                </a:solidFill>
              </a:rPr>
              <a:t>    </a:t>
            </a:r>
            <a:r>
              <a:rPr lang="en-US" sz="2800" i="1" dirty="0">
                <a:solidFill>
                  <a:srgbClr val="12FE00"/>
                </a:solidFill>
              </a:rPr>
              <a:t>to </a:t>
            </a:r>
            <a:r>
              <a:rPr lang="en-US" sz="2800" i="1" dirty="0" smtClean="0">
                <a:solidFill>
                  <a:srgbClr val="12FE00"/>
                </a:solidFill>
              </a:rPr>
              <a:t>fear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Enojarse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be angry		    </a:t>
            </a:r>
            <a:r>
              <a:rPr lang="en-US" b="1" dirty="0" err="1" smtClean="0">
                <a:solidFill>
                  <a:srgbClr val="FE0A9B"/>
                </a:solidFill>
              </a:rPr>
              <a:t>Gustar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sz="2800" b="1" dirty="0" smtClean="0">
                <a:solidFill>
                  <a:srgbClr val="FE0A9B"/>
                </a:solidFill>
              </a:rPr>
              <a:t>   </a:t>
            </a:r>
            <a:r>
              <a:rPr lang="en-US" sz="2800" i="1" dirty="0" smtClean="0">
                <a:solidFill>
                  <a:srgbClr val="12FE00"/>
                </a:solidFill>
              </a:rPr>
              <a:t>to like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Sorprender</a:t>
            </a:r>
            <a:r>
              <a:rPr lang="en-US" b="1" dirty="0" smtClean="0">
                <a:solidFill>
                  <a:srgbClr val="FE0A9B"/>
                </a:solidFill>
              </a:rPr>
              <a:t>    </a:t>
            </a:r>
            <a:r>
              <a:rPr lang="en-US" sz="2800" i="1" dirty="0" smtClean="0">
                <a:solidFill>
                  <a:srgbClr val="12FE00"/>
                </a:solidFill>
              </a:rPr>
              <a:t>to surprise</a:t>
            </a:r>
            <a:r>
              <a:rPr lang="en-US" i="1" dirty="0">
                <a:solidFill>
                  <a:srgbClr val="12FE00"/>
                </a:solidFill>
              </a:rPr>
              <a:t>	</a:t>
            </a:r>
            <a:r>
              <a:rPr lang="en-US" i="1" dirty="0" smtClean="0">
                <a:solidFill>
                  <a:srgbClr val="12FE00"/>
                </a:solidFill>
              </a:rPr>
              <a:t>    </a:t>
            </a:r>
            <a:r>
              <a:rPr lang="en-US" b="1" dirty="0" err="1" smtClean="0">
                <a:solidFill>
                  <a:srgbClr val="FE0A9B"/>
                </a:solidFill>
              </a:rPr>
              <a:t>Lamentar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sz="2800" i="1" dirty="0" smtClean="0">
                <a:solidFill>
                  <a:srgbClr val="12FE00"/>
                </a:solidFill>
              </a:rPr>
              <a:t>to regret</a:t>
            </a:r>
            <a:endParaRPr lang="en-US" b="1" dirty="0" smtClean="0">
              <a:solidFill>
                <a:srgbClr val="FE0A9B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Tener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miedo</a:t>
            </a:r>
            <a:r>
              <a:rPr lang="en-US" b="1" dirty="0">
                <a:solidFill>
                  <a:srgbClr val="FE0A9B"/>
                </a:solidFill>
              </a:rPr>
              <a:t>  </a:t>
            </a:r>
            <a:r>
              <a:rPr lang="en-US" sz="2800" i="1" dirty="0" smtClean="0">
                <a:solidFill>
                  <a:srgbClr val="12FE00"/>
                </a:solidFill>
              </a:rPr>
              <a:t>to </a:t>
            </a:r>
            <a:r>
              <a:rPr lang="en-US" sz="2800" i="1" dirty="0">
                <a:solidFill>
                  <a:srgbClr val="12FE00"/>
                </a:solidFill>
              </a:rPr>
              <a:t>be </a:t>
            </a:r>
            <a:r>
              <a:rPr lang="en-US" sz="2800" i="1" dirty="0" smtClean="0">
                <a:solidFill>
                  <a:srgbClr val="12FE00"/>
                </a:solidFill>
              </a:rPr>
              <a:t>afraid</a:t>
            </a:r>
          </a:p>
          <a:p>
            <a:pPr marL="0" indent="0">
              <a:buNone/>
            </a:pPr>
            <a:endParaRPr lang="en-US" i="1" dirty="0" smtClean="0">
              <a:solidFill>
                <a:srgbClr val="12FE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410200"/>
            <a:ext cx="8305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 smtClean="0">
                <a:solidFill>
                  <a:srgbClr val="12FE00"/>
                </a:solidFill>
              </a:rPr>
              <a:t>You can also use </a:t>
            </a:r>
            <a:r>
              <a:rPr lang="en-US" sz="3000" dirty="0" err="1" smtClean="0">
                <a:solidFill>
                  <a:srgbClr val="12FE00"/>
                </a:solidFill>
              </a:rPr>
              <a:t>Estar</a:t>
            </a:r>
            <a:r>
              <a:rPr lang="en-US" sz="3000" dirty="0" smtClean="0">
                <a:solidFill>
                  <a:srgbClr val="12FE00"/>
                </a:solidFill>
              </a:rPr>
              <a:t> + emotion adjectives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 err="1" smtClean="0">
                <a:solidFill>
                  <a:srgbClr val="12FE00"/>
                </a:solidFill>
              </a:rPr>
              <a:t>Estar</a:t>
            </a:r>
            <a:r>
              <a:rPr lang="en-US" sz="3000" dirty="0" smtClean="0">
                <a:solidFill>
                  <a:srgbClr val="12FE00"/>
                </a:solidFill>
              </a:rPr>
              <a:t> </a:t>
            </a:r>
            <a:r>
              <a:rPr lang="en-US" sz="3000" dirty="0" err="1" smtClean="0">
                <a:solidFill>
                  <a:srgbClr val="12FE00"/>
                </a:solidFill>
              </a:rPr>
              <a:t>contento</a:t>
            </a:r>
            <a:r>
              <a:rPr lang="en-US" sz="3000" dirty="0" smtClean="0">
                <a:solidFill>
                  <a:srgbClr val="12FE00"/>
                </a:solidFill>
              </a:rPr>
              <a:t>, </a:t>
            </a:r>
            <a:r>
              <a:rPr lang="en-US" sz="3000" dirty="0" err="1" smtClean="0">
                <a:solidFill>
                  <a:srgbClr val="12FE00"/>
                </a:solidFill>
              </a:rPr>
              <a:t>alegre</a:t>
            </a:r>
            <a:r>
              <a:rPr lang="en-US" sz="3000" dirty="0" smtClean="0">
                <a:solidFill>
                  <a:srgbClr val="12FE00"/>
                </a:solidFill>
              </a:rPr>
              <a:t>, </a:t>
            </a:r>
            <a:r>
              <a:rPr lang="en-US" sz="3000" dirty="0" err="1" smtClean="0">
                <a:solidFill>
                  <a:srgbClr val="12FE00"/>
                </a:solidFill>
              </a:rPr>
              <a:t>triste</a:t>
            </a:r>
            <a:r>
              <a:rPr lang="en-US" sz="3000" dirty="0" smtClean="0">
                <a:solidFill>
                  <a:srgbClr val="12FE00"/>
                </a:solidFill>
              </a:rPr>
              <a:t>, </a:t>
            </a:r>
            <a:r>
              <a:rPr lang="en-US" sz="3000" dirty="0" err="1" smtClean="0">
                <a:solidFill>
                  <a:srgbClr val="12FE00"/>
                </a:solidFill>
              </a:rPr>
              <a:t>desilusionado</a:t>
            </a:r>
            <a:r>
              <a:rPr lang="en-US" sz="3000" dirty="0" smtClean="0">
                <a:solidFill>
                  <a:srgbClr val="12FE00"/>
                </a:solidFill>
              </a:rPr>
              <a:t>, etc.</a:t>
            </a:r>
            <a:br>
              <a:rPr lang="en-US" sz="3000" dirty="0" smtClean="0">
                <a:solidFill>
                  <a:srgbClr val="12FE00"/>
                </a:solidFill>
              </a:rPr>
            </a:br>
            <a:endParaRPr lang="en-US" sz="3000" dirty="0" smtClean="0">
              <a:solidFill>
                <a:srgbClr val="12FE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7493391" y="-559191"/>
            <a:ext cx="2461065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2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is for Emotions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12FE00"/>
                </a:solidFill>
              </a:rPr>
              <a:t>Yo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estoy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alegre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Laura no </a:t>
            </a:r>
            <a:r>
              <a:rPr lang="en-US" b="1" dirty="0" err="1" smtClean="0">
                <a:solidFill>
                  <a:srgbClr val="0066FF"/>
                </a:solidFill>
              </a:rPr>
              <a:t>tenga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problemas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dirty="0" smtClean="0">
                <a:solidFill>
                  <a:srgbClr val="12FE00"/>
                </a:solidFill>
              </a:rPr>
              <a:t>¿</a:t>
            </a:r>
            <a:r>
              <a:rPr lang="en-US" b="1" dirty="0" err="1" smtClean="0">
                <a:solidFill>
                  <a:srgbClr val="FE0A9B"/>
                </a:solidFill>
              </a:rPr>
              <a:t>Te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gusta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ellos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traigan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la </a:t>
            </a:r>
            <a:r>
              <a:rPr lang="en-US" dirty="0" err="1" smtClean="0">
                <a:solidFill>
                  <a:srgbClr val="12FE00"/>
                </a:solidFill>
              </a:rPr>
              <a:t>música</a:t>
            </a:r>
            <a:r>
              <a:rPr lang="en-US" dirty="0" smtClean="0">
                <a:solidFill>
                  <a:srgbClr val="12FE00"/>
                </a:solidFill>
              </a:rPr>
              <a:t>?</a:t>
            </a:r>
          </a:p>
          <a:p>
            <a:r>
              <a:rPr lang="en-US" dirty="0" smtClean="0">
                <a:solidFill>
                  <a:srgbClr val="12FE00"/>
                </a:solidFill>
              </a:rPr>
              <a:t>La Sra. </a:t>
            </a:r>
            <a:r>
              <a:rPr lang="en-US" dirty="0" err="1" smtClean="0">
                <a:solidFill>
                  <a:srgbClr val="12FE00"/>
                </a:solidFill>
              </a:rPr>
              <a:t>Gallejo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FE0097"/>
                </a:solidFill>
              </a:rPr>
              <a:t>siente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todos</a:t>
            </a:r>
            <a:r>
              <a:rPr lang="en-US" dirty="0" smtClean="0">
                <a:solidFill>
                  <a:srgbClr val="12FE00"/>
                </a:solidFill>
              </a:rPr>
              <a:t> no </a:t>
            </a:r>
            <a:r>
              <a:rPr lang="en-US" b="1" dirty="0" err="1" smtClean="0">
                <a:solidFill>
                  <a:srgbClr val="0066FF"/>
                </a:solidFill>
              </a:rPr>
              <a:t>participen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14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3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is for Impersonal Expressions</a:t>
            </a:r>
            <a:endParaRPr lang="en-US" sz="43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err="1" smtClean="0">
                <a:solidFill>
                  <a:srgbClr val="12FE00"/>
                </a:solidFill>
              </a:rPr>
              <a:t>Es</a:t>
            </a:r>
            <a:r>
              <a:rPr lang="en-US" i="1" dirty="0" smtClean="0">
                <a:solidFill>
                  <a:srgbClr val="12FE00"/>
                </a:solidFill>
              </a:rPr>
              <a:t> + adjective </a:t>
            </a:r>
            <a:r>
              <a:rPr lang="en-US" dirty="0" smtClean="0">
                <a:solidFill>
                  <a:srgbClr val="12FE00"/>
                </a:solidFill>
              </a:rPr>
              <a:t>phrases are known as impersonal expressions.  There are hundreds of them, but here are a few common ones:</a:t>
            </a:r>
          </a:p>
          <a:p>
            <a:pPr marL="0" indent="0">
              <a:buNone/>
            </a:pP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bueno</a:t>
            </a:r>
            <a:r>
              <a:rPr lang="en-US" b="1" dirty="0" smtClean="0">
                <a:solidFill>
                  <a:srgbClr val="FE0A9B"/>
                </a:solidFill>
              </a:rPr>
              <a:t>		</a:t>
            </a: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malo</a:t>
            </a:r>
            <a:r>
              <a:rPr lang="en-US" b="1" dirty="0" smtClean="0">
                <a:solidFill>
                  <a:srgbClr val="FE0A9B"/>
                </a:solidFill>
              </a:rPr>
              <a:t>	       </a:t>
            </a: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curioso</a:t>
            </a:r>
            <a:r>
              <a:rPr lang="en-US" b="1" dirty="0" smtClean="0">
                <a:solidFill>
                  <a:srgbClr val="FE0A9B"/>
                </a:solidFill>
              </a:rPr>
              <a:t/>
            </a:r>
            <a:br>
              <a:rPr lang="en-US" b="1" dirty="0" smtClean="0">
                <a:solidFill>
                  <a:srgbClr val="FE0A9B"/>
                </a:solidFill>
              </a:rPr>
            </a:br>
            <a:r>
              <a:rPr lang="en-US" sz="2800" i="1" dirty="0" smtClean="0">
                <a:solidFill>
                  <a:srgbClr val="12FE00"/>
                </a:solidFill>
              </a:rPr>
              <a:t>it is good		it is bad	         it is curious		</a:t>
            </a:r>
            <a:r>
              <a:rPr lang="en-US" sz="2800" i="1" dirty="0">
                <a:solidFill>
                  <a:srgbClr val="12FE00"/>
                </a:solidFill>
              </a:rPr>
              <a:t>	</a:t>
            </a:r>
            <a:endParaRPr lang="en-US" sz="2800" i="1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necesario</a:t>
            </a:r>
            <a:r>
              <a:rPr lang="en-US" b="1" dirty="0" smtClean="0">
                <a:solidFill>
                  <a:srgbClr val="FE0A9B"/>
                </a:solidFill>
              </a:rPr>
              <a:t>	</a:t>
            </a: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triste</a:t>
            </a:r>
            <a:r>
              <a:rPr lang="en-US" b="1" dirty="0" smtClean="0">
                <a:solidFill>
                  <a:srgbClr val="FE0A9B"/>
                </a:solidFill>
              </a:rPr>
              <a:t>	       </a:t>
            </a:r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importante</a:t>
            </a:r>
            <a:endParaRPr lang="en-US" b="1" dirty="0" smtClean="0">
              <a:solidFill>
                <a:srgbClr val="FE0A9B"/>
              </a:solidFill>
            </a:endParaRPr>
          </a:p>
          <a:p>
            <a:pPr marL="0" indent="0">
              <a:buNone/>
            </a:pPr>
            <a:r>
              <a:rPr lang="en-US" sz="2800" i="1" dirty="0" smtClean="0">
                <a:solidFill>
                  <a:srgbClr val="12FE00"/>
                </a:solidFill>
              </a:rPr>
              <a:t>it is necessary	it is sad	         it is important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3400" y="5257800"/>
            <a:ext cx="1965855" cy="220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3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is for Impersonal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importante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prestes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atención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necesario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smtClean="0">
                <a:solidFill>
                  <a:srgbClr val="0066FF"/>
                </a:solidFill>
              </a:rPr>
              <a:t>se </a:t>
            </a:r>
            <a:r>
              <a:rPr lang="en-US" b="1" dirty="0" err="1" smtClean="0">
                <a:solidFill>
                  <a:srgbClr val="0066FF"/>
                </a:solidFill>
              </a:rPr>
              <a:t>porten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bien</a:t>
            </a:r>
            <a:r>
              <a:rPr lang="en-US" dirty="0" smtClean="0">
                <a:solidFill>
                  <a:srgbClr val="12FE00"/>
                </a:solidFill>
              </a:rPr>
              <a:t> en la </a:t>
            </a:r>
            <a:r>
              <a:rPr lang="en-US" dirty="0" err="1" smtClean="0">
                <a:solidFill>
                  <a:srgbClr val="12FE00"/>
                </a:solidFill>
              </a:rPr>
              <a:t>escuela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FE0A9B"/>
                </a:solidFill>
              </a:rPr>
              <a:t>Es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raro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Elena no </a:t>
            </a:r>
            <a:r>
              <a:rPr lang="en-US" b="1" dirty="0" err="1" smtClean="0">
                <a:solidFill>
                  <a:srgbClr val="0066FF"/>
                </a:solidFill>
              </a:rPr>
              <a:t>quiera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explicar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2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 is for Recommendations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R is for recommendations, requirements, and requests.  Here are some of these verbs:</a:t>
            </a:r>
          </a:p>
          <a:p>
            <a:pPr marL="0" indent="0">
              <a:buNone/>
            </a:pP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Decir</a:t>
            </a:r>
            <a:r>
              <a:rPr lang="en-US" dirty="0" smtClean="0">
                <a:solidFill>
                  <a:srgbClr val="12FE00"/>
                </a:solidFill>
              </a:rPr>
              <a:t>     </a:t>
            </a:r>
            <a:r>
              <a:rPr lang="en-US" sz="2800" i="1" dirty="0" smtClean="0">
                <a:solidFill>
                  <a:srgbClr val="12FE00"/>
                </a:solidFill>
              </a:rPr>
              <a:t>to tell		</a:t>
            </a:r>
            <a:r>
              <a:rPr lang="en-US" b="1" dirty="0" err="1" smtClean="0">
                <a:solidFill>
                  <a:srgbClr val="FE0A9B"/>
                </a:solidFill>
              </a:rPr>
              <a:t>Prohibir</a:t>
            </a:r>
            <a:r>
              <a:rPr lang="en-US" sz="2800" i="1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prohibit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Rogar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smtClean="0">
                <a:solidFill>
                  <a:srgbClr val="FE0A9B"/>
                </a:solidFill>
              </a:rPr>
              <a:t>   </a:t>
            </a:r>
            <a:r>
              <a:rPr lang="en-US" sz="2800" i="1" dirty="0" smtClean="0">
                <a:solidFill>
                  <a:srgbClr val="12FE00"/>
                </a:solidFill>
              </a:rPr>
              <a:t>to beg		</a:t>
            </a:r>
            <a:r>
              <a:rPr lang="en-US" b="1" dirty="0" err="1" smtClean="0">
                <a:solidFill>
                  <a:srgbClr val="FE0A9B"/>
                </a:solidFill>
              </a:rPr>
              <a:t>Exigir</a:t>
            </a:r>
            <a:r>
              <a:rPr lang="en-US" b="1" dirty="0" smtClean="0">
                <a:solidFill>
                  <a:srgbClr val="FE0A9B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demand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Desear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  </a:t>
            </a:r>
            <a:r>
              <a:rPr lang="en-US" sz="2800" i="1" dirty="0" smtClean="0">
                <a:solidFill>
                  <a:srgbClr val="12FE00"/>
                </a:solidFill>
              </a:rPr>
              <a:t>to desire		</a:t>
            </a:r>
            <a:r>
              <a:rPr lang="en-US" b="1" dirty="0" err="1" smtClean="0">
                <a:solidFill>
                  <a:srgbClr val="FE0A9B"/>
                </a:solidFill>
              </a:rPr>
              <a:t>Suplicar</a:t>
            </a:r>
            <a:r>
              <a:rPr lang="en-US" b="1" dirty="0" smtClean="0">
                <a:solidFill>
                  <a:srgbClr val="FE0A9B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plead</a:t>
            </a:r>
            <a:endParaRPr lang="en-US" i="1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Sugerir</a:t>
            </a:r>
            <a:r>
              <a:rPr lang="en-US" b="1" dirty="0" smtClean="0">
                <a:solidFill>
                  <a:srgbClr val="FE0A9B"/>
                </a:solidFill>
              </a:rPr>
              <a:t>   </a:t>
            </a:r>
            <a:r>
              <a:rPr lang="en-US" sz="2800" i="1" dirty="0" smtClean="0">
                <a:solidFill>
                  <a:srgbClr val="12FE00"/>
                </a:solidFill>
              </a:rPr>
              <a:t>to suggest	</a:t>
            </a:r>
            <a:r>
              <a:rPr lang="en-US" b="1" dirty="0" err="1" smtClean="0">
                <a:solidFill>
                  <a:srgbClr val="FE0A9B"/>
                </a:solidFill>
              </a:rPr>
              <a:t>Hacer</a:t>
            </a:r>
            <a:r>
              <a:rPr lang="en-US" sz="2800" dirty="0">
                <a:solidFill>
                  <a:srgbClr val="12FE00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</a:t>
            </a:r>
            <a:r>
              <a:rPr lang="en-US" sz="2800" i="1" dirty="0" smtClean="0">
                <a:solidFill>
                  <a:srgbClr val="12FE00"/>
                </a:solidFill>
              </a:rPr>
              <a:t>make / force</a:t>
            </a:r>
            <a:endParaRPr lang="en-US" sz="2800" i="1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Recomendar</a:t>
            </a:r>
            <a:r>
              <a:rPr lang="en-US" dirty="0" smtClean="0">
                <a:solidFill>
                  <a:srgbClr val="12FE00"/>
                </a:solidFill>
              </a:rPr>
              <a:t>      </a:t>
            </a:r>
            <a:r>
              <a:rPr lang="en-US" sz="2800" i="1" dirty="0" smtClean="0">
                <a:solidFill>
                  <a:srgbClr val="12FE00"/>
                </a:solidFill>
              </a:rPr>
              <a:t>to recommend</a:t>
            </a:r>
          </a:p>
          <a:p>
            <a:pPr marL="0" indent="0">
              <a:buNone/>
            </a:pPr>
            <a:endParaRPr lang="en-US" i="1" dirty="0" smtClean="0">
              <a:solidFill>
                <a:srgbClr val="12FE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5181600"/>
            <a:ext cx="2057400" cy="233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8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 is for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2FE00"/>
                </a:solidFill>
              </a:rPr>
              <a:t>¿</a:t>
            </a:r>
            <a:r>
              <a:rPr lang="en-US" b="1" dirty="0" err="1" smtClean="0">
                <a:solidFill>
                  <a:srgbClr val="FE0A9B"/>
                </a:solidFill>
              </a:rPr>
              <a:t>Recomiendas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yo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compre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la </a:t>
            </a:r>
            <a:r>
              <a:rPr lang="en-US" dirty="0" err="1" smtClean="0">
                <a:solidFill>
                  <a:srgbClr val="12FE00"/>
                </a:solidFill>
              </a:rPr>
              <a:t>bicicleta</a:t>
            </a:r>
            <a:r>
              <a:rPr lang="en-US" dirty="0" smtClean="0">
                <a:solidFill>
                  <a:srgbClr val="12FE0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12FE00"/>
                </a:solidFill>
              </a:rPr>
              <a:t>Yo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FE0097"/>
                </a:solidFill>
              </a:rPr>
              <a:t>sugiero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ustedes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miren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esa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película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dirty="0" smtClean="0">
                <a:solidFill>
                  <a:srgbClr val="12FE00"/>
                </a:solidFill>
              </a:rPr>
              <a:t>La </a:t>
            </a:r>
            <a:r>
              <a:rPr lang="en-US" dirty="0" err="1" smtClean="0">
                <a:solidFill>
                  <a:srgbClr val="12FE00"/>
                </a:solidFill>
              </a:rPr>
              <a:t>profesora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FE0097"/>
                </a:solidFill>
              </a:rPr>
              <a:t>diga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hagamos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un </a:t>
            </a:r>
            <a:r>
              <a:rPr lang="en-US" dirty="0" err="1" smtClean="0">
                <a:solidFill>
                  <a:srgbClr val="12FE00"/>
                </a:solidFill>
              </a:rPr>
              <a:t>proyecto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643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 is for Doubt &amp; Denial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D stands for doubt and denial. Here are some of these verbs:</a:t>
            </a:r>
          </a:p>
          <a:p>
            <a:pPr marL="0" indent="0">
              <a:buNone/>
            </a:pP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Dudar</a:t>
            </a:r>
            <a:r>
              <a:rPr lang="en-US" dirty="0" smtClean="0">
                <a:solidFill>
                  <a:srgbClr val="12FE00"/>
                </a:solidFill>
              </a:rPr>
              <a:t>     	</a:t>
            </a:r>
            <a:r>
              <a:rPr lang="en-US" sz="2800" i="1" dirty="0" smtClean="0">
                <a:solidFill>
                  <a:srgbClr val="12FE00"/>
                </a:solidFill>
              </a:rPr>
              <a:t>to doubt		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Negar</a:t>
            </a:r>
            <a:r>
              <a:rPr lang="en-US" b="1" dirty="0" smtClean="0">
                <a:solidFill>
                  <a:srgbClr val="FE0A9B"/>
                </a:solidFill>
              </a:rPr>
              <a:t>    	</a:t>
            </a:r>
            <a:r>
              <a:rPr lang="en-US" sz="2800" i="1" dirty="0" smtClean="0">
                <a:solidFill>
                  <a:srgbClr val="12FE00"/>
                </a:solidFill>
              </a:rPr>
              <a:t>to deny		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E0A9B"/>
                </a:solidFill>
              </a:rPr>
              <a:t>No </a:t>
            </a:r>
            <a:r>
              <a:rPr lang="en-US" b="1" dirty="0" err="1" smtClean="0">
                <a:solidFill>
                  <a:srgbClr val="FE0A9B"/>
                </a:solidFill>
              </a:rPr>
              <a:t>creer</a:t>
            </a:r>
            <a:r>
              <a:rPr lang="en-US" dirty="0" smtClean="0">
                <a:solidFill>
                  <a:srgbClr val="12FE00"/>
                </a:solidFill>
              </a:rPr>
              <a:t>   	</a:t>
            </a:r>
            <a:r>
              <a:rPr lang="en-US" sz="2800" i="1" dirty="0" smtClean="0">
                <a:solidFill>
                  <a:srgbClr val="12FE00"/>
                </a:solidFill>
              </a:rPr>
              <a:t>to not believe		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E0A9B"/>
                </a:solidFill>
              </a:rPr>
              <a:t>No </a:t>
            </a:r>
            <a:r>
              <a:rPr lang="en-US" b="1" dirty="0" err="1" smtClean="0">
                <a:solidFill>
                  <a:srgbClr val="FE0A9B"/>
                </a:solidFill>
              </a:rPr>
              <a:t>pensar</a:t>
            </a:r>
            <a:r>
              <a:rPr lang="en-US" b="1" dirty="0">
                <a:solidFill>
                  <a:srgbClr val="FE0A9B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not think	</a:t>
            </a:r>
            <a:endParaRPr lang="en-US" sz="2800" i="1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E0A9B"/>
                </a:solidFill>
              </a:rPr>
              <a:t>No </a:t>
            </a:r>
            <a:r>
              <a:rPr lang="en-US" b="1" dirty="0" err="1" smtClean="0">
                <a:solidFill>
                  <a:srgbClr val="FE0A9B"/>
                </a:solidFill>
              </a:rPr>
              <a:t>estar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FE0A9B"/>
                </a:solidFill>
              </a:rPr>
              <a:t>seguro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not be sure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E0097"/>
                </a:solidFill>
              </a:rPr>
              <a:t>No </a:t>
            </a:r>
            <a:r>
              <a:rPr lang="en-US" b="1" dirty="0" err="1" smtClean="0">
                <a:solidFill>
                  <a:srgbClr val="FE0097"/>
                </a:solidFill>
              </a:rPr>
              <a:t>suponer</a:t>
            </a:r>
            <a:r>
              <a:rPr lang="en-US" sz="2800" i="1" dirty="0" smtClean="0">
                <a:solidFill>
                  <a:srgbClr val="12FE00"/>
                </a:solidFill>
              </a:rPr>
              <a:t>	to suppose not</a:t>
            </a:r>
          </a:p>
          <a:p>
            <a:pPr marL="0" indent="0">
              <a:buNone/>
            </a:pPr>
            <a:endParaRPr lang="en-US" i="1" dirty="0" smtClean="0">
              <a:solidFill>
                <a:srgbClr val="12FE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 flipV="1">
            <a:off x="-696156" y="-370644"/>
            <a:ext cx="2461065" cy="244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2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 is for Doubt &amp; Denial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12FE00"/>
                </a:solidFill>
              </a:rPr>
              <a:t>Yo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FE0097"/>
                </a:solidFill>
              </a:rPr>
              <a:t>dudo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Marcos </a:t>
            </a:r>
            <a:r>
              <a:rPr lang="en-US" b="1" dirty="0" err="1" smtClean="0">
                <a:solidFill>
                  <a:srgbClr val="0066FF"/>
                </a:solidFill>
              </a:rPr>
              <a:t>venga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a </a:t>
            </a:r>
            <a:r>
              <a:rPr lang="en-US" dirty="0" err="1" smtClean="0">
                <a:solidFill>
                  <a:srgbClr val="12FE00"/>
                </a:solidFill>
              </a:rPr>
              <a:t>tiempo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dirty="0" smtClean="0">
                <a:solidFill>
                  <a:srgbClr val="12FE00"/>
                </a:solidFill>
              </a:rPr>
              <a:t>Amanda </a:t>
            </a:r>
            <a:r>
              <a:rPr lang="en-US" b="1" dirty="0" err="1" smtClean="0">
                <a:solidFill>
                  <a:srgbClr val="FE0097"/>
                </a:solidFill>
              </a:rPr>
              <a:t>niega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salga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con Mario.</a:t>
            </a:r>
          </a:p>
          <a:p>
            <a:r>
              <a:rPr lang="en-US" dirty="0" err="1" smtClean="0">
                <a:solidFill>
                  <a:srgbClr val="12FE00"/>
                </a:solidFill>
              </a:rPr>
              <a:t>Nosotros</a:t>
            </a:r>
            <a:r>
              <a:rPr lang="en-US" dirty="0" smtClean="0">
                <a:solidFill>
                  <a:srgbClr val="12FE00"/>
                </a:solidFill>
              </a:rPr>
              <a:t> no </a:t>
            </a:r>
            <a:r>
              <a:rPr lang="en-US" b="1" dirty="0" err="1" smtClean="0">
                <a:solidFill>
                  <a:srgbClr val="FE0097"/>
                </a:solidFill>
              </a:rPr>
              <a:t>pensamos</a:t>
            </a:r>
            <a:r>
              <a:rPr lang="en-US" dirty="0" smtClean="0">
                <a:solidFill>
                  <a:srgbClr val="FE0097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ellos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hagan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las</a:t>
            </a:r>
            <a:r>
              <a:rPr lang="en-US" dirty="0" smtClean="0">
                <a:solidFill>
                  <a:srgbClr val="12FE00"/>
                </a:solidFill>
              </a:rPr>
              <a:t> paces.</a:t>
            </a:r>
          </a:p>
        </p:txBody>
      </p:sp>
    </p:spTree>
    <p:extLst>
      <p:ext uri="{BB962C8B-B14F-4D97-AF65-F5344CB8AC3E}">
        <p14:creationId xmlns:p14="http://schemas.microsoft.com/office/powerpoint/2010/main" val="139744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is for </a:t>
            </a:r>
            <a:r>
              <a:rPr lang="en-US" sz="4800" b="1" dirty="0" err="1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Ojalá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Ojalá</a:t>
            </a:r>
            <a:r>
              <a:rPr lang="en-US" dirty="0" smtClean="0">
                <a:solidFill>
                  <a:srgbClr val="12FE00"/>
                </a:solidFill>
              </a:rPr>
              <a:t> is a Spanish expression which means </a:t>
            </a:r>
            <a:r>
              <a:rPr lang="en-US" i="1" dirty="0" smtClean="0">
                <a:solidFill>
                  <a:srgbClr val="12FE00"/>
                </a:solidFill>
              </a:rPr>
              <a:t>I wish, I hope, or It would be nice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It comes from Arabic originally where it meant “May God grant.”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It is not a verb so you </a:t>
            </a:r>
            <a:r>
              <a:rPr lang="en-US" b="1" i="1" u="sng" dirty="0" smtClean="0">
                <a:solidFill>
                  <a:srgbClr val="FF0000"/>
                </a:solidFill>
              </a:rPr>
              <a:t>cannot</a:t>
            </a:r>
            <a:r>
              <a:rPr lang="en-US" dirty="0" smtClean="0">
                <a:solidFill>
                  <a:srgbClr val="FF0000"/>
                </a:solidFill>
              </a:rPr>
              <a:t> conjugate it.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Others – As you continue your study of Spanish, you will learn more ways that the subjunctive can be used.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H="1">
            <a:off x="6781800" y="-1295400"/>
            <a:ext cx="2461065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0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00200"/>
            <a:ext cx="8077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2FE00"/>
                </a:solidFill>
              </a:rPr>
              <a:t>In order to know when to use the </a:t>
            </a:r>
            <a:r>
              <a:rPr lang="en-US" sz="4000" dirty="0" smtClean="0">
                <a:solidFill>
                  <a:srgbClr val="FE0097"/>
                </a:solidFill>
              </a:rPr>
              <a:t>Subjunctive</a:t>
            </a:r>
            <a:r>
              <a:rPr lang="en-US" sz="4000" dirty="0" smtClean="0">
                <a:solidFill>
                  <a:srgbClr val="12FE00"/>
                </a:solidFill>
              </a:rPr>
              <a:t> in Spanish, we can remember the word </a:t>
            </a:r>
            <a:r>
              <a:rPr lang="en-US" sz="4000" dirty="0" smtClean="0">
                <a:solidFill>
                  <a:srgbClr val="FE0097"/>
                </a:solidFill>
              </a:rPr>
              <a:t>WEIRDO</a:t>
            </a:r>
            <a:r>
              <a:rPr lang="en-US" sz="4000" dirty="0" smtClean="0">
                <a:solidFill>
                  <a:srgbClr val="12FE00"/>
                </a:solidFill>
              </a:rPr>
              <a:t>.</a:t>
            </a:r>
          </a:p>
          <a:p>
            <a:endParaRPr lang="en-US" dirty="0">
              <a:solidFill>
                <a:srgbClr val="12FE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50289" flipH="1">
            <a:off x="8205299" y="3669844"/>
            <a:ext cx="1537544" cy="18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55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28941 0.13981 C -0.35052 0.17153 -0.4401 0.18889 -0.53385 0.18889 C -0.64149 0.18889 -0.72726 0.17153 -0.78837 0.13981 L -1.075 1.11111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75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is for </a:t>
            </a:r>
            <a:r>
              <a:rPr lang="en-US" sz="4800" b="1" dirty="0" err="1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Ojalá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E0A9B"/>
                </a:solidFill>
              </a:rPr>
              <a:t>Ojalá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haga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sol.</a:t>
            </a:r>
          </a:p>
          <a:p>
            <a:r>
              <a:rPr lang="en-US" b="1" dirty="0" err="1" smtClean="0">
                <a:solidFill>
                  <a:srgbClr val="FE0A9B"/>
                </a:solidFill>
              </a:rPr>
              <a:t>Ojalá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tengamos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suficiente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tiempo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FE0A9B"/>
                </a:solidFill>
              </a:rPr>
              <a:t>Ojalá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haya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sillas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02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REVIEW</a:t>
            </a: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12FE00"/>
                </a:solidFill>
              </a:rPr>
              <a:t>W E I R D O</a:t>
            </a:r>
            <a:endParaRPr lang="en-US" sz="6600" b="1" dirty="0" smtClean="0">
              <a:solidFill>
                <a:srgbClr val="12FE00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2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REVIEW</a:t>
            </a: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E0097"/>
                </a:solidFill>
              </a:rPr>
              <a:t>W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3488055"/>
            <a:ext cx="609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Wishes and Wants</a:t>
            </a:r>
            <a:endParaRPr lang="en-US" sz="48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0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E0097"/>
                </a:solidFill>
              </a:rPr>
              <a:t>E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3488055"/>
            <a:ext cx="609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Emotions</a:t>
            </a:r>
            <a:endParaRPr lang="en-US" sz="48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98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E0097"/>
                </a:solidFill>
              </a:rPr>
              <a:t>I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Impersonal Expressions</a:t>
            </a:r>
            <a:endParaRPr lang="en-US" sz="48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4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>
                <a:solidFill>
                  <a:srgbClr val="FE0097"/>
                </a:solidFill>
              </a:rPr>
              <a:t>R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Recommendations</a:t>
            </a:r>
          </a:p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Requests</a:t>
            </a:r>
          </a:p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Requirements</a:t>
            </a:r>
            <a:endParaRPr lang="en-US" sz="48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9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E0097"/>
                </a:solidFill>
              </a:rPr>
              <a:t>D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2FE00"/>
                </a:solidFill>
              </a:rPr>
              <a:t>Doubts and Denials</a:t>
            </a:r>
          </a:p>
        </p:txBody>
      </p:sp>
    </p:spTree>
    <p:extLst>
      <p:ext uri="{BB962C8B-B14F-4D97-AF65-F5344CB8AC3E}">
        <p14:creationId xmlns:p14="http://schemas.microsoft.com/office/powerpoint/2010/main" val="374202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E0097"/>
                </a:solidFill>
              </a:rPr>
              <a:t>O</a:t>
            </a:r>
            <a:endParaRPr lang="en-US" sz="6600" b="1" dirty="0" smtClean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12FE00"/>
                </a:solidFill>
              </a:rPr>
              <a:t>Ojalá</a:t>
            </a:r>
            <a:endParaRPr lang="en-US" sz="4800" b="1" dirty="0" smtClean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M P O R T A N T E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71" y="1901138"/>
            <a:ext cx="83058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E0A9B"/>
              </a:solidFill>
            </a:endParaRP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Necesito</a:t>
            </a:r>
            <a:r>
              <a:rPr lang="en-US" b="1" dirty="0" smtClean="0">
                <a:solidFill>
                  <a:srgbClr val="FE0A9B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tú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escuches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bien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12FE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3196010"/>
            <a:ext cx="3314700" cy="3294690"/>
            <a:chOff x="266700" y="3409898"/>
            <a:chExt cx="2362200" cy="3294690"/>
          </a:xfrm>
        </p:grpSpPr>
        <p:sp>
          <p:nvSpPr>
            <p:cNvPr id="6" name="TextBox 5"/>
            <p:cNvSpPr txBox="1"/>
            <p:nvPr/>
          </p:nvSpPr>
          <p:spPr>
            <a:xfrm>
              <a:off x="266700" y="3657600"/>
              <a:ext cx="23622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 smtClean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rgbClr val="12FE00"/>
                  </a:solidFill>
                </a:rPr>
                <a:t>The first verb </a:t>
              </a:r>
              <a:br>
                <a:rPr lang="en-US" sz="3200" b="1" dirty="0" smtClean="0">
                  <a:solidFill>
                    <a:srgbClr val="12FE00"/>
                  </a:solidFill>
                </a:rPr>
              </a:br>
              <a:r>
                <a:rPr lang="en-US" sz="3200" b="1" dirty="0" smtClean="0">
                  <a:solidFill>
                    <a:srgbClr val="12FE00"/>
                  </a:solidFill>
                </a:rPr>
                <a:t>(in </a:t>
              </a:r>
              <a:r>
                <a:rPr lang="en-US" sz="3200" b="1" dirty="0" smtClean="0">
                  <a:solidFill>
                    <a:srgbClr val="FE0A9B"/>
                  </a:solidFill>
                </a:rPr>
                <a:t>pink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) is the WEIRDO verb.</a:t>
              </a:r>
              <a:endParaRPr lang="en-US" sz="3200" b="1" dirty="0">
                <a:solidFill>
                  <a:srgbClr val="12FE00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 rot="10800000">
              <a:off x="1217010" y="3409898"/>
              <a:ext cx="611790" cy="762000"/>
            </a:xfrm>
            <a:prstGeom prst="downArrow">
              <a:avLst/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08925" y="3196011"/>
            <a:ext cx="3505200" cy="2309807"/>
            <a:chOff x="2463008" y="3588914"/>
            <a:chExt cx="3505200" cy="2309807"/>
          </a:xfrm>
        </p:grpSpPr>
        <p:sp>
          <p:nvSpPr>
            <p:cNvPr id="10" name="TextBox 9"/>
            <p:cNvSpPr txBox="1"/>
            <p:nvPr/>
          </p:nvSpPr>
          <p:spPr>
            <a:xfrm>
              <a:off x="2463008" y="3836618"/>
              <a:ext cx="3505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 smtClean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>
                  <a:solidFill>
                    <a:srgbClr val="12FE00"/>
                  </a:solidFill>
                </a:rPr>
                <a:t>T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he second verb </a:t>
              </a:r>
            </a:p>
            <a:p>
              <a:pPr algn="ctr"/>
              <a:r>
                <a:rPr lang="en-US" sz="3200" b="1" dirty="0" smtClean="0">
                  <a:solidFill>
                    <a:srgbClr val="12FE00"/>
                  </a:solidFill>
                </a:rPr>
                <a:t>(in </a:t>
              </a:r>
              <a:r>
                <a:rPr lang="en-US" sz="3200" b="1" dirty="0" smtClean="0">
                  <a:solidFill>
                    <a:srgbClr val="00B0F0"/>
                  </a:solidFill>
                </a:rPr>
                <a:t>blue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) is in the subjunctive</a:t>
              </a:r>
              <a:endParaRPr lang="en-US" sz="3200" b="1" dirty="0">
                <a:solidFill>
                  <a:srgbClr val="12FE00"/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3734177" y="3588914"/>
              <a:ext cx="718268" cy="762001"/>
            </a:xfrm>
            <a:prstGeom prst="downArrow">
              <a:avLst>
                <a:gd name="adj1" fmla="val 50000"/>
                <a:gd name="adj2" fmla="val 52000"/>
              </a:avLst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18936" y="1259324"/>
            <a:ext cx="5399277" cy="1407677"/>
            <a:chOff x="2231345" y="1259324"/>
            <a:chExt cx="5399277" cy="1407677"/>
          </a:xfrm>
        </p:grpSpPr>
        <p:sp>
          <p:nvSpPr>
            <p:cNvPr id="12" name="Down Arrow 11"/>
            <p:cNvSpPr/>
            <p:nvPr/>
          </p:nvSpPr>
          <p:spPr>
            <a:xfrm rot="1563379">
              <a:off x="2362200" y="1905000"/>
              <a:ext cx="718268" cy="762001"/>
            </a:xfrm>
            <a:prstGeom prst="downArrow">
              <a:avLst>
                <a:gd name="adj1" fmla="val 50000"/>
                <a:gd name="adj2" fmla="val 52000"/>
              </a:avLst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31345" y="1259324"/>
              <a:ext cx="5399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12FE00"/>
                  </a:solidFill>
                </a:rPr>
                <a:t>The 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word </a:t>
              </a:r>
              <a:r>
                <a:rPr lang="en-US" sz="3200" b="1" dirty="0" err="1" smtClean="0">
                  <a:solidFill>
                    <a:srgbClr val="12FE00"/>
                  </a:solidFill>
                </a:rPr>
                <a:t>que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 holds everything together.</a:t>
              </a:r>
              <a:endParaRPr lang="en-US" sz="3200" b="1" dirty="0">
                <a:solidFill>
                  <a:srgbClr val="12FE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29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919263"/>
            <a:ext cx="4836579" cy="4988993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4952999" y="304800"/>
            <a:ext cx="3048001" cy="1981200"/>
          </a:xfrm>
          <a:prstGeom prst="cloudCallout">
            <a:avLst>
              <a:gd name="adj1" fmla="val -55814"/>
              <a:gd name="adj2" fmla="val 27116"/>
            </a:avLst>
          </a:prstGeom>
          <a:ln>
            <a:solidFill>
              <a:srgbClr val="12FE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solidFill>
                  <a:srgbClr val="FE0A9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Adiós</a:t>
            </a:r>
            <a:endParaRPr lang="en-US" sz="6000" b="1" dirty="0">
              <a:ln w="11430"/>
              <a:solidFill>
                <a:srgbClr val="FE0A9B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39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" y="15240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2FE00"/>
                </a:solidFill>
              </a:rPr>
              <a:t>First, you should understand that the </a:t>
            </a:r>
            <a:r>
              <a:rPr lang="en-US" sz="4000" dirty="0" smtClean="0">
                <a:solidFill>
                  <a:srgbClr val="FE0097"/>
                </a:solidFill>
              </a:rPr>
              <a:t>subjunctive</a:t>
            </a:r>
            <a:r>
              <a:rPr lang="en-US" sz="4000" dirty="0" smtClean="0">
                <a:solidFill>
                  <a:srgbClr val="12FE00"/>
                </a:solidFill>
              </a:rPr>
              <a:t> ordinarily does not occur by itself.  The subjunctive occurs after certain other verbs, called </a:t>
            </a:r>
            <a:r>
              <a:rPr lang="en-US" sz="4000" dirty="0" smtClean="0">
                <a:solidFill>
                  <a:srgbClr val="FE0097"/>
                </a:solidFill>
              </a:rPr>
              <a:t>WEIRDO verbs</a:t>
            </a:r>
            <a:r>
              <a:rPr lang="en-US" sz="4000" dirty="0" smtClean="0">
                <a:solidFill>
                  <a:srgbClr val="12FE00"/>
                </a:solidFill>
              </a:rPr>
              <a:t>.</a:t>
            </a:r>
            <a:endParaRPr lang="en-US" dirty="0">
              <a:solidFill>
                <a:srgbClr val="12FE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35250">
            <a:off x="-776927" y="4023384"/>
            <a:ext cx="1847233" cy="18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8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03 0.00046 L 0.35729 0.11551 C 0.41476 0.14167 0.49948 0.15602 0.5882 0.15602 C 0.69011 0.15602 0.77084 0.14167 0.82934 0.11551 L 1.1007 0.0004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33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My Documents\My Pictures\PPT Slide1_files\img00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467600" cy="56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53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81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Here Is How It Works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Queremos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ustedes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vengan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a la fiesta.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Ella </a:t>
            </a:r>
            <a:r>
              <a:rPr lang="en-US" b="1" dirty="0" err="1" smtClean="0">
                <a:solidFill>
                  <a:srgbClr val="FE0A9B"/>
                </a:solidFill>
              </a:rPr>
              <a:t>espera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todos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saquen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buenas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notas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Insisto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en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me </a:t>
            </a:r>
            <a:r>
              <a:rPr lang="en-US" b="1" dirty="0" err="1" smtClean="0">
                <a:solidFill>
                  <a:srgbClr val="00B0F0"/>
                </a:solidFill>
              </a:rPr>
              <a:t>escuches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12FE00"/>
              </a:solidFill>
            </a:endParaRPr>
          </a:p>
        </p:txBody>
      </p:sp>
      <p:sp>
        <p:nvSpPr>
          <p:cNvPr id="4" name="Explosion 2 3"/>
          <p:cNvSpPr/>
          <p:nvPr/>
        </p:nvSpPr>
        <p:spPr>
          <a:xfrm rot="1371614">
            <a:off x="6351272" y="3245985"/>
            <a:ext cx="3890304" cy="2885330"/>
          </a:xfrm>
          <a:prstGeom prst="irregularSeal2">
            <a:avLst/>
          </a:prstGeom>
          <a:solidFill>
            <a:schemeClr val="tx1"/>
          </a:solidFill>
          <a:ln>
            <a:solidFill>
              <a:srgbClr val="FE0A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12FE00"/>
                </a:solidFill>
              </a:rPr>
              <a:t>There are two verbs in each sentence</a:t>
            </a:r>
            <a:endParaRPr lang="en-US" sz="2400" b="1" dirty="0">
              <a:solidFill>
                <a:srgbClr val="12FE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6700" y="3409898"/>
            <a:ext cx="2362200" cy="2309805"/>
            <a:chOff x="266700" y="3409898"/>
            <a:chExt cx="2362200" cy="2309805"/>
          </a:xfrm>
        </p:grpSpPr>
        <p:sp>
          <p:nvSpPr>
            <p:cNvPr id="6" name="TextBox 5"/>
            <p:cNvSpPr txBox="1"/>
            <p:nvPr/>
          </p:nvSpPr>
          <p:spPr>
            <a:xfrm>
              <a:off x="266700" y="3657600"/>
              <a:ext cx="2362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 smtClean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rgbClr val="12FE00"/>
                  </a:solidFill>
                </a:rPr>
                <a:t>The first verb </a:t>
              </a:r>
              <a:br>
                <a:rPr lang="en-US" sz="3200" b="1" dirty="0" smtClean="0">
                  <a:solidFill>
                    <a:srgbClr val="12FE00"/>
                  </a:solidFill>
                </a:rPr>
              </a:br>
              <a:r>
                <a:rPr lang="en-US" sz="3200" b="1" dirty="0" smtClean="0">
                  <a:solidFill>
                    <a:srgbClr val="12FE00"/>
                  </a:solidFill>
                </a:rPr>
                <a:t>(in </a:t>
              </a:r>
              <a:r>
                <a:rPr lang="en-US" sz="3200" b="1" dirty="0" smtClean="0">
                  <a:solidFill>
                    <a:srgbClr val="FE0A9B"/>
                  </a:solidFill>
                </a:rPr>
                <a:t>pink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)</a:t>
              </a:r>
              <a:endParaRPr lang="en-US" sz="3200" b="1" dirty="0">
                <a:solidFill>
                  <a:srgbClr val="12FE00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 rot="10800000">
              <a:off x="1066800" y="3409898"/>
              <a:ext cx="762000" cy="762000"/>
            </a:xfrm>
            <a:prstGeom prst="downArrow">
              <a:avLst/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99970" y="3360314"/>
            <a:ext cx="3505200" cy="2309807"/>
            <a:chOff x="266700" y="3409896"/>
            <a:chExt cx="2362200" cy="2309807"/>
          </a:xfrm>
        </p:grpSpPr>
        <p:sp>
          <p:nvSpPr>
            <p:cNvPr id="10" name="TextBox 9"/>
            <p:cNvSpPr txBox="1"/>
            <p:nvPr/>
          </p:nvSpPr>
          <p:spPr>
            <a:xfrm>
              <a:off x="266700" y="3657600"/>
              <a:ext cx="2362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 smtClean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rgbClr val="12FE00"/>
                  </a:solidFill>
                </a:rPr>
                <a:t>Forces the second verb (in </a:t>
              </a:r>
              <a:r>
                <a:rPr lang="en-US" sz="3200" b="1" dirty="0" smtClean="0">
                  <a:solidFill>
                    <a:srgbClr val="00B0F0"/>
                  </a:solidFill>
                </a:rPr>
                <a:t>blue</a:t>
              </a:r>
              <a:r>
                <a:rPr lang="en-US" sz="3200" b="1" dirty="0" smtClean="0">
                  <a:solidFill>
                    <a:srgbClr val="12FE00"/>
                  </a:solidFill>
                </a:rPr>
                <a:t>) into the subjunctive</a:t>
              </a:r>
              <a:endParaRPr lang="en-US" sz="3200" b="1" dirty="0">
                <a:solidFill>
                  <a:srgbClr val="12FE00"/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1123357" y="3409896"/>
              <a:ext cx="484050" cy="762001"/>
            </a:xfrm>
            <a:prstGeom prst="downArrow">
              <a:avLst>
                <a:gd name="adj1" fmla="val 50000"/>
                <a:gd name="adj2" fmla="val 52000"/>
              </a:avLst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82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Here Is 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Queremos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ustedes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vengan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a la fiesta.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Ella </a:t>
            </a:r>
            <a:r>
              <a:rPr lang="en-US" b="1" dirty="0" err="1" smtClean="0">
                <a:solidFill>
                  <a:srgbClr val="FE0A9B"/>
                </a:solidFill>
              </a:rPr>
              <a:t>espera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todos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saquen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buenas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notas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Insisto</a:t>
            </a:r>
            <a:r>
              <a:rPr lang="en-US" dirty="0" smtClean="0">
                <a:solidFill>
                  <a:srgbClr val="FE0A9B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en </a:t>
            </a:r>
            <a:r>
              <a:rPr lang="en-US" dirty="0" err="1" smtClean="0">
                <a:solidFill>
                  <a:srgbClr val="12FE00"/>
                </a:solidFill>
              </a:rPr>
              <a:t>que</a:t>
            </a:r>
            <a:r>
              <a:rPr lang="en-US" dirty="0" smtClean="0">
                <a:solidFill>
                  <a:srgbClr val="12FE00"/>
                </a:solidFill>
              </a:rPr>
              <a:t> me </a:t>
            </a:r>
            <a:r>
              <a:rPr lang="en-US" b="1" dirty="0" err="1" smtClean="0">
                <a:solidFill>
                  <a:srgbClr val="00B0F0"/>
                </a:solidFill>
              </a:rPr>
              <a:t>escuches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12FE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6700" y="3360314"/>
            <a:ext cx="6338470" cy="2359389"/>
            <a:chOff x="266700" y="3360314"/>
            <a:chExt cx="6338470" cy="2359389"/>
          </a:xfrm>
        </p:grpSpPr>
        <p:grpSp>
          <p:nvGrpSpPr>
            <p:cNvPr id="8" name="Group 7"/>
            <p:cNvGrpSpPr/>
            <p:nvPr/>
          </p:nvGrpSpPr>
          <p:grpSpPr>
            <a:xfrm>
              <a:off x="266700" y="3409898"/>
              <a:ext cx="2362200" cy="2309805"/>
              <a:chOff x="266700" y="3409898"/>
              <a:chExt cx="2362200" cy="230980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66700" y="3657600"/>
                <a:ext cx="23622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3200" b="1" dirty="0" smtClean="0">
                  <a:solidFill>
                    <a:srgbClr val="12FE00"/>
                  </a:solidFill>
                </a:endParaRPr>
              </a:p>
              <a:p>
                <a:pPr algn="ctr"/>
                <a:r>
                  <a:rPr lang="en-US" sz="3200" b="1" dirty="0" smtClean="0">
                    <a:solidFill>
                      <a:srgbClr val="12FE00"/>
                    </a:solidFill>
                  </a:rPr>
                  <a:t>The first verb </a:t>
                </a:r>
                <a:br>
                  <a:rPr lang="en-US" sz="3200" b="1" dirty="0" smtClean="0">
                    <a:solidFill>
                      <a:srgbClr val="12FE00"/>
                    </a:solidFill>
                  </a:rPr>
                </a:br>
                <a:r>
                  <a:rPr lang="en-US" sz="3200" b="1" dirty="0" smtClean="0">
                    <a:solidFill>
                      <a:srgbClr val="12FE00"/>
                    </a:solidFill>
                  </a:rPr>
                  <a:t>(in </a:t>
                </a:r>
                <a:r>
                  <a:rPr lang="en-US" sz="3200" b="1" dirty="0" smtClean="0">
                    <a:solidFill>
                      <a:srgbClr val="FE0A9B"/>
                    </a:solidFill>
                  </a:rPr>
                  <a:t>pink</a:t>
                </a:r>
                <a:r>
                  <a:rPr lang="en-US" sz="3200" b="1" dirty="0" smtClean="0">
                    <a:solidFill>
                      <a:srgbClr val="12FE00"/>
                    </a:solidFill>
                  </a:rPr>
                  <a:t>)</a:t>
                </a:r>
                <a:endParaRPr lang="en-US" sz="3200" b="1" dirty="0">
                  <a:solidFill>
                    <a:srgbClr val="12FE00"/>
                  </a:solidFill>
                </a:endParaRPr>
              </a:p>
            </p:txBody>
          </p:sp>
          <p:sp>
            <p:nvSpPr>
              <p:cNvPr id="7" name="Down Arrow 6"/>
              <p:cNvSpPr/>
              <p:nvPr/>
            </p:nvSpPr>
            <p:spPr>
              <a:xfrm rot="10800000">
                <a:off x="1066800" y="3409898"/>
                <a:ext cx="762000" cy="762000"/>
              </a:xfrm>
              <a:prstGeom prst="downArrow">
                <a:avLst/>
              </a:prstGeom>
              <a:solidFill>
                <a:srgbClr val="FE0097"/>
              </a:solidFill>
              <a:ln>
                <a:solidFill>
                  <a:srgbClr val="12F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099970" y="3360314"/>
              <a:ext cx="3505200" cy="2309807"/>
              <a:chOff x="266700" y="3409896"/>
              <a:chExt cx="2362200" cy="230980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66700" y="3657600"/>
                <a:ext cx="23622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3200" b="1" dirty="0" smtClean="0">
                  <a:solidFill>
                    <a:srgbClr val="12FE00"/>
                  </a:solidFill>
                </a:endParaRPr>
              </a:p>
              <a:p>
                <a:pPr algn="ctr"/>
                <a:r>
                  <a:rPr lang="en-US" sz="3200" b="1" dirty="0" smtClean="0">
                    <a:solidFill>
                      <a:srgbClr val="12FE00"/>
                    </a:solidFill>
                  </a:rPr>
                  <a:t>Forces the second verb (in 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blue</a:t>
                </a:r>
                <a:r>
                  <a:rPr lang="en-US" sz="3200" b="1" dirty="0" smtClean="0">
                    <a:solidFill>
                      <a:srgbClr val="12FE00"/>
                    </a:solidFill>
                  </a:rPr>
                  <a:t>) into the subjunctive</a:t>
                </a:r>
                <a:endParaRPr lang="en-US" sz="3200" b="1" dirty="0">
                  <a:solidFill>
                    <a:srgbClr val="12FE00"/>
                  </a:solidFill>
                </a:endParaRPr>
              </a:p>
            </p:txBody>
          </p:sp>
          <p:sp>
            <p:nvSpPr>
              <p:cNvPr id="11" name="Down Arrow 10"/>
              <p:cNvSpPr/>
              <p:nvPr/>
            </p:nvSpPr>
            <p:spPr>
              <a:xfrm rot="10800000">
                <a:off x="1123357" y="3409896"/>
                <a:ext cx="484050" cy="762001"/>
              </a:xfrm>
              <a:prstGeom prst="downArrow">
                <a:avLst>
                  <a:gd name="adj1" fmla="val 50000"/>
                  <a:gd name="adj2" fmla="val 52000"/>
                </a:avLst>
              </a:prstGeom>
              <a:solidFill>
                <a:srgbClr val="FE0097"/>
              </a:solidFill>
              <a:ln>
                <a:solidFill>
                  <a:srgbClr val="12F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Explosion 2 11"/>
          <p:cNvSpPr/>
          <p:nvPr/>
        </p:nvSpPr>
        <p:spPr>
          <a:xfrm rot="180825">
            <a:off x="6264628" y="2294395"/>
            <a:ext cx="5317442" cy="3655842"/>
          </a:xfrm>
          <a:prstGeom prst="irregularSeal2">
            <a:avLst/>
          </a:prstGeom>
          <a:solidFill>
            <a:schemeClr val="tx1"/>
          </a:solidFill>
          <a:ln>
            <a:solidFill>
              <a:srgbClr val="FE0A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12FE00"/>
                </a:solidFill>
              </a:rPr>
              <a:t>PRO TIP</a:t>
            </a:r>
          </a:p>
          <a:p>
            <a:pPr algn="ctr"/>
            <a:r>
              <a:rPr lang="en-US" sz="2400" b="1" dirty="0" smtClean="0">
                <a:solidFill>
                  <a:srgbClr val="12FE00"/>
                </a:solidFill>
              </a:rPr>
              <a:t>The Subjunctive comes after the word QUE</a:t>
            </a:r>
            <a:endParaRPr lang="en-US" sz="24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7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lidesharecdn.com/subjunctive-100422033733-phpapp02/95/subjunctive-mood-spanish-intro-4-728.jpg?cb=12719075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70104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2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Here Is 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12FE00"/>
                </a:solidFill>
              </a:rPr>
              <a:t>Queremos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que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ustedes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vengan</a:t>
            </a:r>
            <a:r>
              <a:rPr lang="en-US" dirty="0" smtClean="0">
                <a:solidFill>
                  <a:srgbClr val="12FE00"/>
                </a:solidFill>
              </a:rPr>
              <a:t> a la fiesta.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Ella </a:t>
            </a:r>
            <a:r>
              <a:rPr lang="en-US" dirty="0" err="1" smtClean="0">
                <a:solidFill>
                  <a:srgbClr val="12FE00"/>
                </a:solidFill>
              </a:rPr>
              <a:t>espera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que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todos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saquen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buenas</a:t>
            </a:r>
            <a:r>
              <a:rPr lang="en-US" dirty="0" smtClean="0">
                <a:solidFill>
                  <a:srgbClr val="12FE00"/>
                </a:solidFill>
              </a:rPr>
              <a:t> </a:t>
            </a:r>
            <a:r>
              <a:rPr lang="en-US" dirty="0" err="1" smtClean="0">
                <a:solidFill>
                  <a:srgbClr val="12FE00"/>
                </a:solidFill>
              </a:rPr>
              <a:t>notas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12FE00"/>
                </a:solidFill>
              </a:rPr>
              <a:t>Insisto</a:t>
            </a:r>
            <a:r>
              <a:rPr lang="en-US" dirty="0" smtClean="0">
                <a:solidFill>
                  <a:srgbClr val="12FE00"/>
                </a:solidFill>
              </a:rPr>
              <a:t> en </a:t>
            </a:r>
            <a:r>
              <a:rPr lang="en-US" b="1" dirty="0" err="1" smtClean="0">
                <a:solidFill>
                  <a:srgbClr val="0066FF"/>
                </a:solidFill>
              </a:rPr>
              <a:t>que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me </a:t>
            </a:r>
            <a:r>
              <a:rPr lang="en-US" dirty="0" err="1" smtClean="0">
                <a:solidFill>
                  <a:srgbClr val="12FE00"/>
                </a:solidFill>
              </a:rPr>
              <a:t>escuches</a:t>
            </a:r>
            <a:r>
              <a:rPr lang="en-US" dirty="0" smtClean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12FE00"/>
              </a:solidFill>
            </a:endParaRPr>
          </a:p>
        </p:txBody>
      </p:sp>
      <p:sp>
        <p:nvSpPr>
          <p:cNvPr id="12" name="Explosion 2 11"/>
          <p:cNvSpPr/>
          <p:nvPr/>
        </p:nvSpPr>
        <p:spPr>
          <a:xfrm rot="180825">
            <a:off x="1127992" y="3137241"/>
            <a:ext cx="5317442" cy="3655842"/>
          </a:xfrm>
          <a:prstGeom prst="irregularSeal2">
            <a:avLst/>
          </a:prstGeom>
          <a:solidFill>
            <a:schemeClr val="tx1"/>
          </a:solidFill>
          <a:ln>
            <a:solidFill>
              <a:srgbClr val="FE0A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12FE00"/>
                </a:solidFill>
              </a:rPr>
              <a:t>PRO TIP</a:t>
            </a:r>
          </a:p>
          <a:p>
            <a:pPr algn="ctr"/>
            <a:r>
              <a:rPr lang="en-US" sz="2400" b="1" dirty="0" smtClean="0">
                <a:solidFill>
                  <a:srgbClr val="12FE00"/>
                </a:solidFill>
              </a:rPr>
              <a:t>The Subjunctive comes after the word QUE</a:t>
            </a:r>
            <a:endParaRPr lang="en-US" sz="24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" y="1886503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2FE00"/>
                </a:solidFill>
              </a:rPr>
              <a:t>Here are the WEIRDO Verbs:</a:t>
            </a:r>
            <a:endParaRPr lang="en-US" dirty="0">
              <a:solidFill>
                <a:srgbClr val="12FE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982949" y="-363929"/>
            <a:ext cx="1965855" cy="220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 is for Wishes &amp; Wants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12FE00"/>
                </a:solidFill>
              </a:rPr>
              <a:t>Wishes and Wants are expressed by a number of verbs in Spanish, but here are some of the most common:</a:t>
            </a:r>
          </a:p>
          <a:p>
            <a:pPr marL="0" indent="0">
              <a:buNone/>
            </a:pPr>
            <a:endParaRPr lang="en-US" sz="1200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Querer</a:t>
            </a:r>
            <a:r>
              <a:rPr lang="en-US" dirty="0" smtClean="0">
                <a:solidFill>
                  <a:srgbClr val="12FE00"/>
                </a:solidFill>
              </a:rPr>
              <a:t>     </a:t>
            </a:r>
            <a:r>
              <a:rPr lang="en-US" sz="2800" i="1" dirty="0" smtClean="0">
                <a:solidFill>
                  <a:srgbClr val="12FE00"/>
                </a:solidFill>
              </a:rPr>
              <a:t>to want		</a:t>
            </a:r>
            <a:r>
              <a:rPr lang="en-US" b="1" dirty="0" err="1" smtClean="0">
                <a:solidFill>
                  <a:srgbClr val="FE0A9B"/>
                </a:solidFill>
              </a:rPr>
              <a:t>Necesitar</a:t>
            </a:r>
            <a:r>
              <a:rPr lang="en-US" sz="2800" i="1" dirty="0">
                <a:solidFill>
                  <a:srgbClr val="12FE00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need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Esperar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   </a:t>
            </a:r>
            <a:r>
              <a:rPr lang="en-US" sz="2800" i="1" dirty="0" smtClean="0">
                <a:solidFill>
                  <a:srgbClr val="12FE00"/>
                </a:solidFill>
              </a:rPr>
              <a:t>to wait 			</a:t>
            </a:r>
            <a:r>
              <a:rPr lang="en-US" b="1" dirty="0" err="1" smtClean="0">
                <a:solidFill>
                  <a:srgbClr val="FE0A9B"/>
                </a:solidFill>
              </a:rPr>
              <a:t>Pedir</a:t>
            </a:r>
            <a:r>
              <a:rPr lang="en-US" b="1" dirty="0" smtClean="0">
                <a:solidFill>
                  <a:srgbClr val="FE0A9B"/>
                </a:solidFill>
              </a:rPr>
              <a:t>		</a:t>
            </a:r>
            <a:r>
              <a:rPr lang="en-US" sz="2800" i="1" dirty="0" smtClean="0">
                <a:solidFill>
                  <a:srgbClr val="12FE00"/>
                </a:solidFill>
              </a:rPr>
              <a:t>to ask for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Desear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smtClean="0">
                <a:solidFill>
                  <a:srgbClr val="12FE00"/>
                </a:solidFill>
              </a:rPr>
              <a:t>    </a:t>
            </a:r>
            <a:r>
              <a:rPr lang="en-US" sz="2800" i="1" dirty="0" smtClean="0">
                <a:solidFill>
                  <a:srgbClr val="12FE00"/>
                </a:solidFill>
              </a:rPr>
              <a:t>to desire		</a:t>
            </a:r>
            <a:r>
              <a:rPr lang="en-US" b="1" dirty="0" err="1" smtClean="0">
                <a:solidFill>
                  <a:srgbClr val="FE0A9B"/>
                </a:solidFill>
              </a:rPr>
              <a:t>Preferir</a:t>
            </a:r>
            <a:r>
              <a:rPr lang="en-US" b="1" dirty="0" smtClean="0">
                <a:solidFill>
                  <a:srgbClr val="FE0A9B"/>
                </a:solidFill>
              </a:rPr>
              <a:t>	</a:t>
            </a:r>
            <a:r>
              <a:rPr lang="en-US" sz="2800" i="1" dirty="0" smtClean="0">
                <a:solidFill>
                  <a:srgbClr val="12FE00"/>
                </a:solidFill>
              </a:rPr>
              <a:t>to prefer</a:t>
            </a:r>
            <a:endParaRPr lang="en-US" i="1" dirty="0" smtClean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Exigir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smtClean="0">
                <a:solidFill>
                  <a:srgbClr val="FE0A9B"/>
                </a:solidFill>
              </a:rPr>
              <a:t>       </a:t>
            </a:r>
            <a:r>
              <a:rPr lang="en-US" sz="2800" i="1" dirty="0" smtClean="0">
                <a:solidFill>
                  <a:srgbClr val="12FE00"/>
                </a:solidFill>
              </a:rPr>
              <a:t>to demand		</a:t>
            </a:r>
            <a:r>
              <a:rPr lang="en-US" b="1" dirty="0" err="1" smtClean="0">
                <a:solidFill>
                  <a:srgbClr val="FE0A9B"/>
                </a:solidFill>
              </a:rPr>
              <a:t>Mandar</a:t>
            </a:r>
            <a:r>
              <a:rPr lang="en-US" b="1" dirty="0" smtClean="0">
                <a:solidFill>
                  <a:srgbClr val="12FE00"/>
                </a:solidFill>
              </a:rPr>
              <a:t>  </a:t>
            </a:r>
            <a:r>
              <a:rPr lang="en-US" sz="2800" dirty="0">
                <a:solidFill>
                  <a:srgbClr val="12FE00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order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E0A9B"/>
                </a:solidFill>
              </a:rPr>
              <a:t>Insistir</a:t>
            </a:r>
            <a:r>
              <a:rPr lang="en-US" dirty="0" smtClean="0">
                <a:solidFill>
                  <a:srgbClr val="12FE00"/>
                </a:solidFill>
              </a:rPr>
              <a:t>      </a:t>
            </a:r>
            <a:r>
              <a:rPr lang="en-US" sz="2800" i="1" dirty="0" smtClean="0">
                <a:solidFill>
                  <a:srgbClr val="12FE00"/>
                </a:solidFill>
              </a:rPr>
              <a:t>to insist</a:t>
            </a:r>
            <a:endParaRPr lang="en-US" i="1" dirty="0" smtClean="0">
              <a:solidFill>
                <a:srgbClr val="12FE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657599" y="5105400"/>
            <a:ext cx="2461065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52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635</Words>
  <Application>Microsoft Office PowerPoint</Application>
  <PresentationFormat>On-screen Show (4:3)</PresentationFormat>
  <Paragraphs>141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Here Is How It Works</vt:lpstr>
      <vt:lpstr>Here Is How It Works</vt:lpstr>
      <vt:lpstr>PowerPoint Presentation</vt:lpstr>
      <vt:lpstr>Here Is How It Works</vt:lpstr>
      <vt:lpstr>PowerPoint Presentation</vt:lpstr>
      <vt:lpstr>W is for Wishes &amp; Wants</vt:lpstr>
      <vt:lpstr>W is for Wishes &amp; Wants</vt:lpstr>
      <vt:lpstr>E is for Emotions</vt:lpstr>
      <vt:lpstr>E is for Emotions</vt:lpstr>
      <vt:lpstr>I is for Impersonal Expressions</vt:lpstr>
      <vt:lpstr>I is for Impersonal Expressions</vt:lpstr>
      <vt:lpstr>R is for Recommendations</vt:lpstr>
      <vt:lpstr>R is for Recommendations</vt:lpstr>
      <vt:lpstr>D is for Doubt &amp; Denial</vt:lpstr>
      <vt:lpstr>D is for Doubt &amp; Denial</vt:lpstr>
      <vt:lpstr>O is for Ojalá</vt:lpstr>
      <vt:lpstr>O is for Ojalá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M P O R T A N T E</vt:lpstr>
      <vt:lpstr>PowerPoint Presentation</vt:lpstr>
      <vt:lpstr>PowerPoint Presentation</vt:lpstr>
      <vt:lpstr>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Weirdo Verbs</dc:title>
  <dc:subject>Spanish Subjunctive Rules</dc:subject>
  <dc:creator>John</dc:creator>
  <cp:lastModifiedBy>e106206</cp:lastModifiedBy>
  <cp:revision>59</cp:revision>
  <dcterms:created xsi:type="dcterms:W3CDTF">2014-05-24T20:41:38Z</dcterms:created>
  <dcterms:modified xsi:type="dcterms:W3CDTF">2016-02-10T15:44:26Z</dcterms:modified>
</cp:coreProperties>
</file>